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68" r:id="rId2"/>
    <p:sldId id="279" r:id="rId3"/>
    <p:sldId id="392" r:id="rId4"/>
    <p:sldId id="411" r:id="rId5"/>
    <p:sldId id="410" r:id="rId6"/>
    <p:sldId id="391" r:id="rId7"/>
    <p:sldId id="412" r:id="rId8"/>
    <p:sldId id="413" r:id="rId9"/>
    <p:sldId id="414" r:id="rId10"/>
    <p:sldId id="415" r:id="rId11"/>
    <p:sldId id="416" r:id="rId12"/>
    <p:sldId id="417" r:id="rId13"/>
    <p:sldId id="419" r:id="rId14"/>
    <p:sldId id="418" r:id="rId15"/>
    <p:sldId id="420" r:id="rId16"/>
    <p:sldId id="421" r:id="rId17"/>
    <p:sldId id="422" r:id="rId18"/>
    <p:sldId id="423" r:id="rId19"/>
    <p:sldId id="424" r:id="rId20"/>
    <p:sldId id="425" r:id="rId21"/>
    <p:sldId id="426" r:id="rId22"/>
    <p:sldId id="427" r:id="rId23"/>
    <p:sldId id="428" r:id="rId24"/>
    <p:sldId id="430" r:id="rId25"/>
    <p:sldId id="429" r:id="rId26"/>
    <p:sldId id="434" r:id="rId27"/>
    <p:sldId id="435" r:id="rId28"/>
    <p:sldId id="436" r:id="rId29"/>
    <p:sldId id="437" r:id="rId30"/>
    <p:sldId id="438" r:id="rId31"/>
    <p:sldId id="439" r:id="rId32"/>
    <p:sldId id="431" r:id="rId33"/>
    <p:sldId id="432" r:id="rId34"/>
    <p:sldId id="433" r:id="rId35"/>
    <p:sldId id="440" r:id="rId36"/>
    <p:sldId id="441" r:id="rId37"/>
    <p:sldId id="442" r:id="rId38"/>
    <p:sldId id="443" r:id="rId39"/>
    <p:sldId id="444" r:id="rId40"/>
    <p:sldId id="445" r:id="rId41"/>
    <p:sldId id="446" r:id="rId4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198DA47-1EBA-4F73-BCD1-D37CFAEC0BA0}">
          <p14:sldIdLst>
            <p14:sldId id="268"/>
            <p14:sldId id="279"/>
            <p14:sldId id="392"/>
            <p14:sldId id="411"/>
            <p14:sldId id="410"/>
            <p14:sldId id="391"/>
            <p14:sldId id="412"/>
            <p14:sldId id="413"/>
            <p14:sldId id="414"/>
            <p14:sldId id="415"/>
            <p14:sldId id="416"/>
            <p14:sldId id="417"/>
            <p14:sldId id="419"/>
            <p14:sldId id="418"/>
            <p14:sldId id="420"/>
            <p14:sldId id="421"/>
            <p14:sldId id="422"/>
            <p14:sldId id="423"/>
            <p14:sldId id="424"/>
            <p14:sldId id="425"/>
            <p14:sldId id="426"/>
            <p14:sldId id="427"/>
            <p14:sldId id="428"/>
            <p14:sldId id="430"/>
            <p14:sldId id="429"/>
            <p14:sldId id="434"/>
            <p14:sldId id="435"/>
            <p14:sldId id="436"/>
            <p14:sldId id="437"/>
            <p14:sldId id="438"/>
            <p14:sldId id="439"/>
            <p14:sldId id="431"/>
            <p14:sldId id="432"/>
            <p14:sldId id="433"/>
            <p14:sldId id="440"/>
            <p14:sldId id="441"/>
            <p14:sldId id="442"/>
            <p14:sldId id="443"/>
            <p14:sldId id="444"/>
            <p14:sldId id="445"/>
            <p14:sldId id="44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0" autoAdjust="0"/>
    <p:restoredTop sz="50000" autoAdjust="0"/>
  </p:normalViewPr>
  <p:slideViewPr>
    <p:cSldViewPr>
      <p:cViewPr varScale="1">
        <p:scale>
          <a:sx n="147" d="100"/>
          <a:sy n="147" d="100"/>
        </p:scale>
        <p:origin x="200" y="16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2388" y="-102"/>
      </p:cViewPr>
      <p:guideLst>
        <p:guide orient="horz" pos="2932"/>
        <p:guide pos="2211"/>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handoutMaster" Target="handoutMasters/handoutMaster1.xml"/><Relationship Id="rId4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3" tIns="46656" rIns="93313" bIns="46656"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13" tIns="46656" rIns="93313" bIns="46656" rtlCol="0"/>
          <a:lstStyle>
            <a:lvl1pPr algn="r">
              <a:defRPr sz="1200"/>
            </a:lvl1pPr>
          </a:lstStyle>
          <a:p>
            <a:fld id="{E31A10D4-C01A-4EFA-B710-211E19C79AEA}" type="datetimeFigureOut">
              <a:rPr lang="en-US" smtClean="0"/>
              <a:t>6/24/19</a:t>
            </a:fld>
            <a:endParaRPr lang="en-US" dirty="0"/>
          </a:p>
        </p:txBody>
      </p:sp>
      <p:sp>
        <p:nvSpPr>
          <p:cNvPr id="4" name="Footer Placeholder 3"/>
          <p:cNvSpPr>
            <a:spLocks noGrp="1"/>
          </p:cNvSpPr>
          <p:nvPr>
            <p:ph type="ftr" sz="quarter" idx="2"/>
          </p:nvPr>
        </p:nvSpPr>
        <p:spPr>
          <a:xfrm>
            <a:off x="0" y="8842030"/>
            <a:ext cx="3043343" cy="465455"/>
          </a:xfrm>
          <a:prstGeom prst="rect">
            <a:avLst/>
          </a:prstGeom>
        </p:spPr>
        <p:txBody>
          <a:bodyPr vert="horz" lIns="93313" tIns="46656" rIns="93313" bIns="4665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3" tIns="46656" rIns="93313" bIns="46656" rtlCol="0" anchor="b"/>
          <a:lstStyle>
            <a:lvl1pPr algn="r">
              <a:defRPr sz="1200"/>
            </a:lvl1pPr>
          </a:lstStyle>
          <a:p>
            <a:fld id="{E9F9F04C-93D8-46E2-9261-4353E18F1B74}" type="slidenum">
              <a:rPr lang="en-US" smtClean="0"/>
              <a:t>‹#›</a:t>
            </a:fld>
            <a:endParaRPr lang="en-US" dirty="0"/>
          </a:p>
        </p:txBody>
      </p:sp>
    </p:spTree>
    <p:extLst>
      <p:ext uri="{BB962C8B-B14F-4D97-AF65-F5344CB8AC3E}">
        <p14:creationId xmlns:p14="http://schemas.microsoft.com/office/powerpoint/2010/main" val="1325600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3" tIns="46656" rIns="93313" bIns="46656"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13" tIns="46656" rIns="93313" bIns="46656" rtlCol="0"/>
          <a:lstStyle>
            <a:lvl1pPr algn="r">
              <a:defRPr sz="1200"/>
            </a:lvl1pPr>
          </a:lstStyle>
          <a:p>
            <a:fld id="{46EBA06A-0D33-4092-87D3-A13B6BE8C878}" type="datetimeFigureOut">
              <a:rPr lang="en-US" smtClean="0"/>
              <a:t>6/24/19</a:t>
            </a:fld>
            <a:endParaRPr lang="en-US" dirty="0"/>
          </a:p>
        </p:txBody>
      </p:sp>
      <p:sp>
        <p:nvSpPr>
          <p:cNvPr id="4" name="Slide Image Placeholder 3"/>
          <p:cNvSpPr>
            <a:spLocks noGrp="1" noRot="1" noChangeAspect="1"/>
          </p:cNvSpPr>
          <p:nvPr>
            <p:ph type="sldImg" idx="2"/>
          </p:nvPr>
        </p:nvSpPr>
        <p:spPr>
          <a:xfrm>
            <a:off x="1184275" y="696913"/>
            <a:ext cx="4654550" cy="3492500"/>
          </a:xfrm>
          <a:prstGeom prst="rect">
            <a:avLst/>
          </a:prstGeom>
          <a:noFill/>
          <a:ln w="12700">
            <a:solidFill>
              <a:prstClr val="black"/>
            </a:solidFill>
          </a:ln>
        </p:spPr>
        <p:txBody>
          <a:bodyPr vert="horz" lIns="93313" tIns="46656" rIns="93313" bIns="46656"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3" tIns="46656" rIns="93313" bIns="4665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3" tIns="46656" rIns="93313" bIns="4665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3" tIns="46656" rIns="93313" bIns="46656" rtlCol="0" anchor="b"/>
          <a:lstStyle>
            <a:lvl1pPr algn="r">
              <a:defRPr sz="1200"/>
            </a:lvl1pPr>
          </a:lstStyle>
          <a:p>
            <a:fld id="{E86B1BA7-B1E9-4223-A363-74F868C7F472}" type="slidenum">
              <a:rPr lang="en-US" smtClean="0"/>
              <a:t>‹#›</a:t>
            </a:fld>
            <a:endParaRPr lang="en-US" dirty="0"/>
          </a:p>
        </p:txBody>
      </p:sp>
    </p:spTree>
    <p:extLst>
      <p:ext uri="{BB962C8B-B14F-4D97-AF65-F5344CB8AC3E}">
        <p14:creationId xmlns:p14="http://schemas.microsoft.com/office/powerpoint/2010/main" val="1271277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2</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11</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12</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13</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14</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15</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16</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17</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18</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19</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20</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3</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21</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22</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23</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24</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25</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26</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27</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28</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29</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30</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4</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31</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32</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33</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34</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35</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36</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37</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38</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39</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40</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5</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41</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6</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7</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8</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9</a:t>
            </a:fld>
            <a:endParaRPr lang="en-US" dirty="0"/>
          </a:p>
        </p:txBody>
      </p:sp>
    </p:spTree>
    <p:extLst>
      <p:ext uri="{BB962C8B-B14F-4D97-AF65-F5344CB8AC3E}">
        <p14:creationId xmlns:p14="http://schemas.microsoft.com/office/powerpoint/2010/main" val="3398410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B1BA7-B1E9-4223-A363-74F868C7F472}" type="slidenum">
              <a:rPr lang="en-US" smtClean="0"/>
              <a:t>10</a:t>
            </a:fld>
            <a:endParaRPr lang="en-US" dirty="0"/>
          </a:p>
        </p:txBody>
      </p:sp>
    </p:spTree>
    <p:extLst>
      <p:ext uri="{BB962C8B-B14F-4D97-AF65-F5344CB8AC3E}">
        <p14:creationId xmlns:p14="http://schemas.microsoft.com/office/powerpoint/2010/main" val="3398410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F2837-EAC7-4136-A074-688C0CCDCAEE}" type="datetime1">
              <a:rPr lang="en-US" smtClean="0"/>
              <a:t>6/24/19</a:t>
            </a:fld>
            <a:endParaRPr lang="en-US" dirty="0"/>
          </a:p>
        </p:txBody>
      </p:sp>
      <p:sp>
        <p:nvSpPr>
          <p:cNvPr id="5" name="Footer Placeholder 4"/>
          <p:cNvSpPr>
            <a:spLocks noGrp="1"/>
          </p:cNvSpPr>
          <p:nvPr>
            <p:ph type="ftr" sz="quarter" idx="11"/>
          </p:nvPr>
        </p:nvSpPr>
        <p:spPr/>
        <p:txBody>
          <a:bodyPr/>
          <a:lstStyle/>
          <a:p>
            <a:r>
              <a:rPr lang="en-US" dirty="0" smtClean="0"/>
              <a:t>CONFIDENTIAL MATERIALS DO NOT DISCLOSE</a:t>
            </a:r>
            <a:endParaRPr lang="en-US" dirty="0"/>
          </a:p>
        </p:txBody>
      </p:sp>
      <p:sp>
        <p:nvSpPr>
          <p:cNvPr id="6" name="Slide Number Placeholder 5"/>
          <p:cNvSpPr>
            <a:spLocks noGrp="1"/>
          </p:cNvSpPr>
          <p:nvPr>
            <p:ph type="sldNum" sz="quarter" idx="12"/>
          </p:nvPr>
        </p:nvSpPr>
        <p:spPr/>
        <p:txBody>
          <a:bodyPr/>
          <a:lstStyle/>
          <a:p>
            <a:fld id="{8FA8E29E-3D3C-46B8-B8B3-7E7386D9349D}" type="slidenum">
              <a:rPr lang="en-US" smtClean="0"/>
              <a:t>‹#›</a:t>
            </a:fld>
            <a:endParaRPr lang="en-US" dirty="0"/>
          </a:p>
        </p:txBody>
      </p:sp>
    </p:spTree>
    <p:extLst>
      <p:ext uri="{BB962C8B-B14F-4D97-AF65-F5344CB8AC3E}">
        <p14:creationId xmlns:p14="http://schemas.microsoft.com/office/powerpoint/2010/main" val="3438502543"/>
      </p:ext>
    </p:extLst>
  </p:cSld>
  <p:clrMapOvr>
    <a:masterClrMapping/>
  </p:clrMapOvr>
  <p:transition spd="med">
    <p:pull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33F47-12E6-4D66-9289-97B8FCF4A3D8}" type="datetime1">
              <a:rPr lang="en-US" smtClean="0"/>
              <a:t>6/24/19</a:t>
            </a:fld>
            <a:endParaRPr lang="en-US" dirty="0"/>
          </a:p>
        </p:txBody>
      </p:sp>
      <p:sp>
        <p:nvSpPr>
          <p:cNvPr id="5" name="Footer Placeholder 4"/>
          <p:cNvSpPr>
            <a:spLocks noGrp="1"/>
          </p:cNvSpPr>
          <p:nvPr>
            <p:ph type="ftr" sz="quarter" idx="11"/>
          </p:nvPr>
        </p:nvSpPr>
        <p:spPr/>
        <p:txBody>
          <a:bodyPr/>
          <a:lstStyle/>
          <a:p>
            <a:r>
              <a:rPr lang="en-US" dirty="0" smtClean="0"/>
              <a:t>CONFIDENTIAL MATERIALS DO NOT DISCLOSE</a:t>
            </a:r>
            <a:endParaRPr lang="en-US" dirty="0"/>
          </a:p>
        </p:txBody>
      </p:sp>
      <p:sp>
        <p:nvSpPr>
          <p:cNvPr id="6" name="Slide Number Placeholder 5"/>
          <p:cNvSpPr>
            <a:spLocks noGrp="1"/>
          </p:cNvSpPr>
          <p:nvPr>
            <p:ph type="sldNum" sz="quarter" idx="12"/>
          </p:nvPr>
        </p:nvSpPr>
        <p:spPr/>
        <p:txBody>
          <a:bodyPr/>
          <a:lstStyle/>
          <a:p>
            <a:fld id="{8FA8E29E-3D3C-46B8-B8B3-7E7386D9349D}" type="slidenum">
              <a:rPr lang="en-US" smtClean="0"/>
              <a:t>‹#›</a:t>
            </a:fld>
            <a:endParaRPr lang="en-US" dirty="0"/>
          </a:p>
        </p:txBody>
      </p:sp>
    </p:spTree>
    <p:extLst>
      <p:ext uri="{BB962C8B-B14F-4D97-AF65-F5344CB8AC3E}">
        <p14:creationId xmlns:p14="http://schemas.microsoft.com/office/powerpoint/2010/main" val="3143301749"/>
      </p:ext>
    </p:extLst>
  </p:cSld>
  <p:clrMapOvr>
    <a:masterClrMapping/>
  </p:clrMapOvr>
  <p:transition spd="med">
    <p:pull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2E4437-5513-4C7D-BB79-24B3CF2923D3}" type="datetime1">
              <a:rPr lang="en-US" smtClean="0"/>
              <a:t>6/24/19</a:t>
            </a:fld>
            <a:endParaRPr lang="en-US" dirty="0"/>
          </a:p>
        </p:txBody>
      </p:sp>
      <p:sp>
        <p:nvSpPr>
          <p:cNvPr id="5" name="Footer Placeholder 4"/>
          <p:cNvSpPr>
            <a:spLocks noGrp="1"/>
          </p:cNvSpPr>
          <p:nvPr>
            <p:ph type="ftr" sz="quarter" idx="11"/>
          </p:nvPr>
        </p:nvSpPr>
        <p:spPr/>
        <p:txBody>
          <a:bodyPr/>
          <a:lstStyle/>
          <a:p>
            <a:r>
              <a:rPr lang="en-US" dirty="0" smtClean="0"/>
              <a:t>CONFIDENTIAL MATERIALS DO NOT DISCLOSE</a:t>
            </a:r>
            <a:endParaRPr lang="en-US" dirty="0"/>
          </a:p>
        </p:txBody>
      </p:sp>
      <p:sp>
        <p:nvSpPr>
          <p:cNvPr id="6" name="Slide Number Placeholder 5"/>
          <p:cNvSpPr>
            <a:spLocks noGrp="1"/>
          </p:cNvSpPr>
          <p:nvPr>
            <p:ph type="sldNum" sz="quarter" idx="12"/>
          </p:nvPr>
        </p:nvSpPr>
        <p:spPr/>
        <p:txBody>
          <a:bodyPr/>
          <a:lstStyle/>
          <a:p>
            <a:fld id="{8FA8E29E-3D3C-46B8-B8B3-7E7386D9349D}" type="slidenum">
              <a:rPr lang="en-US" smtClean="0"/>
              <a:t>‹#›</a:t>
            </a:fld>
            <a:endParaRPr lang="en-US" dirty="0"/>
          </a:p>
        </p:txBody>
      </p:sp>
    </p:spTree>
    <p:extLst>
      <p:ext uri="{BB962C8B-B14F-4D97-AF65-F5344CB8AC3E}">
        <p14:creationId xmlns:p14="http://schemas.microsoft.com/office/powerpoint/2010/main" val="2157988704"/>
      </p:ext>
    </p:extLst>
  </p:cSld>
  <p:clrMapOvr>
    <a:masterClrMapping/>
  </p:clrMapOvr>
  <p:transition spd="med">
    <p:pull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74F098-2D0C-4011-A635-B822B6BA5C21}" type="datetime1">
              <a:rPr lang="en-US" smtClean="0"/>
              <a:t>6/24/19</a:t>
            </a:fld>
            <a:endParaRPr lang="en-US" dirty="0"/>
          </a:p>
        </p:txBody>
      </p:sp>
      <p:sp>
        <p:nvSpPr>
          <p:cNvPr id="5" name="Footer Placeholder 4"/>
          <p:cNvSpPr>
            <a:spLocks noGrp="1"/>
          </p:cNvSpPr>
          <p:nvPr>
            <p:ph type="ftr" sz="quarter" idx="11"/>
          </p:nvPr>
        </p:nvSpPr>
        <p:spPr/>
        <p:txBody>
          <a:bodyPr/>
          <a:lstStyle/>
          <a:p>
            <a:r>
              <a:rPr lang="en-US" dirty="0" smtClean="0"/>
              <a:t>CONFIDENTIAL MATERIALS DO NOT DISCLOSE</a:t>
            </a:r>
            <a:endParaRPr lang="en-US" dirty="0"/>
          </a:p>
        </p:txBody>
      </p:sp>
      <p:sp>
        <p:nvSpPr>
          <p:cNvPr id="6" name="Slide Number Placeholder 5"/>
          <p:cNvSpPr>
            <a:spLocks noGrp="1"/>
          </p:cNvSpPr>
          <p:nvPr>
            <p:ph type="sldNum" sz="quarter" idx="12"/>
          </p:nvPr>
        </p:nvSpPr>
        <p:spPr/>
        <p:txBody>
          <a:bodyPr/>
          <a:lstStyle/>
          <a:p>
            <a:fld id="{8FA8E29E-3D3C-46B8-B8B3-7E7386D9349D}" type="slidenum">
              <a:rPr lang="en-US" smtClean="0"/>
              <a:t>‹#›</a:t>
            </a:fld>
            <a:endParaRPr lang="en-US" dirty="0"/>
          </a:p>
        </p:txBody>
      </p:sp>
    </p:spTree>
    <p:extLst>
      <p:ext uri="{BB962C8B-B14F-4D97-AF65-F5344CB8AC3E}">
        <p14:creationId xmlns:p14="http://schemas.microsoft.com/office/powerpoint/2010/main" val="2392521196"/>
      </p:ext>
    </p:extLst>
  </p:cSld>
  <p:clrMapOvr>
    <a:masterClrMapping/>
  </p:clrMapOvr>
  <p:transition spd="med">
    <p:pull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9111F9-35E9-4923-A78D-9C1970F2C365}" type="datetime1">
              <a:rPr lang="en-US" smtClean="0"/>
              <a:t>6/24/19</a:t>
            </a:fld>
            <a:endParaRPr lang="en-US" dirty="0"/>
          </a:p>
        </p:txBody>
      </p:sp>
      <p:sp>
        <p:nvSpPr>
          <p:cNvPr id="5" name="Footer Placeholder 4"/>
          <p:cNvSpPr>
            <a:spLocks noGrp="1"/>
          </p:cNvSpPr>
          <p:nvPr>
            <p:ph type="ftr" sz="quarter" idx="11"/>
          </p:nvPr>
        </p:nvSpPr>
        <p:spPr/>
        <p:txBody>
          <a:bodyPr/>
          <a:lstStyle/>
          <a:p>
            <a:r>
              <a:rPr lang="en-US" dirty="0" smtClean="0"/>
              <a:t>CONFIDENTIAL MATERIALS DO NOT DISCLOSE</a:t>
            </a:r>
            <a:endParaRPr lang="en-US" dirty="0"/>
          </a:p>
        </p:txBody>
      </p:sp>
      <p:sp>
        <p:nvSpPr>
          <p:cNvPr id="6" name="Slide Number Placeholder 5"/>
          <p:cNvSpPr>
            <a:spLocks noGrp="1"/>
          </p:cNvSpPr>
          <p:nvPr>
            <p:ph type="sldNum" sz="quarter" idx="12"/>
          </p:nvPr>
        </p:nvSpPr>
        <p:spPr/>
        <p:txBody>
          <a:bodyPr/>
          <a:lstStyle/>
          <a:p>
            <a:fld id="{8FA8E29E-3D3C-46B8-B8B3-7E7386D9349D}" type="slidenum">
              <a:rPr lang="en-US" smtClean="0"/>
              <a:t>‹#›</a:t>
            </a:fld>
            <a:endParaRPr lang="en-US" dirty="0"/>
          </a:p>
        </p:txBody>
      </p:sp>
    </p:spTree>
    <p:extLst>
      <p:ext uri="{BB962C8B-B14F-4D97-AF65-F5344CB8AC3E}">
        <p14:creationId xmlns:p14="http://schemas.microsoft.com/office/powerpoint/2010/main" val="497860882"/>
      </p:ext>
    </p:extLst>
  </p:cSld>
  <p:clrMapOvr>
    <a:masterClrMapping/>
  </p:clrMapOvr>
  <p:transition spd="med">
    <p:pull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FF99A5-8DFD-4924-8F02-A8DC87DD23A5}" type="datetime1">
              <a:rPr lang="en-US" smtClean="0"/>
              <a:t>6/24/19</a:t>
            </a:fld>
            <a:endParaRPr lang="en-US" dirty="0"/>
          </a:p>
        </p:txBody>
      </p:sp>
      <p:sp>
        <p:nvSpPr>
          <p:cNvPr id="6" name="Footer Placeholder 5"/>
          <p:cNvSpPr>
            <a:spLocks noGrp="1"/>
          </p:cNvSpPr>
          <p:nvPr>
            <p:ph type="ftr" sz="quarter" idx="11"/>
          </p:nvPr>
        </p:nvSpPr>
        <p:spPr/>
        <p:txBody>
          <a:bodyPr/>
          <a:lstStyle/>
          <a:p>
            <a:r>
              <a:rPr lang="en-US" dirty="0" smtClean="0"/>
              <a:t>CONFIDENTIAL MATERIALS DO NOT DISCLOSE</a:t>
            </a:r>
            <a:endParaRPr lang="en-US" dirty="0"/>
          </a:p>
        </p:txBody>
      </p:sp>
      <p:sp>
        <p:nvSpPr>
          <p:cNvPr id="7" name="Slide Number Placeholder 6"/>
          <p:cNvSpPr>
            <a:spLocks noGrp="1"/>
          </p:cNvSpPr>
          <p:nvPr>
            <p:ph type="sldNum" sz="quarter" idx="12"/>
          </p:nvPr>
        </p:nvSpPr>
        <p:spPr/>
        <p:txBody>
          <a:bodyPr/>
          <a:lstStyle/>
          <a:p>
            <a:fld id="{8FA8E29E-3D3C-46B8-B8B3-7E7386D9349D}" type="slidenum">
              <a:rPr lang="en-US" smtClean="0"/>
              <a:t>‹#›</a:t>
            </a:fld>
            <a:endParaRPr lang="en-US" dirty="0"/>
          </a:p>
        </p:txBody>
      </p:sp>
    </p:spTree>
    <p:extLst>
      <p:ext uri="{BB962C8B-B14F-4D97-AF65-F5344CB8AC3E}">
        <p14:creationId xmlns:p14="http://schemas.microsoft.com/office/powerpoint/2010/main" val="3163202185"/>
      </p:ext>
    </p:extLst>
  </p:cSld>
  <p:clrMapOvr>
    <a:masterClrMapping/>
  </p:clrMapOvr>
  <p:transition spd="med">
    <p:pull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2523B1-DBBB-42CC-9848-FE98620EB08F}" type="datetime1">
              <a:rPr lang="en-US" smtClean="0"/>
              <a:t>6/24/19</a:t>
            </a:fld>
            <a:endParaRPr lang="en-US" dirty="0"/>
          </a:p>
        </p:txBody>
      </p:sp>
      <p:sp>
        <p:nvSpPr>
          <p:cNvPr id="8" name="Footer Placeholder 7"/>
          <p:cNvSpPr>
            <a:spLocks noGrp="1"/>
          </p:cNvSpPr>
          <p:nvPr>
            <p:ph type="ftr" sz="quarter" idx="11"/>
          </p:nvPr>
        </p:nvSpPr>
        <p:spPr/>
        <p:txBody>
          <a:bodyPr/>
          <a:lstStyle/>
          <a:p>
            <a:r>
              <a:rPr lang="en-US" dirty="0" smtClean="0"/>
              <a:t>CONFIDENTIAL MATERIALS DO NOT DISCLOSE</a:t>
            </a:r>
            <a:endParaRPr lang="en-US" dirty="0"/>
          </a:p>
        </p:txBody>
      </p:sp>
      <p:sp>
        <p:nvSpPr>
          <p:cNvPr id="9" name="Slide Number Placeholder 8"/>
          <p:cNvSpPr>
            <a:spLocks noGrp="1"/>
          </p:cNvSpPr>
          <p:nvPr>
            <p:ph type="sldNum" sz="quarter" idx="12"/>
          </p:nvPr>
        </p:nvSpPr>
        <p:spPr/>
        <p:txBody>
          <a:bodyPr/>
          <a:lstStyle/>
          <a:p>
            <a:fld id="{8FA8E29E-3D3C-46B8-B8B3-7E7386D9349D}" type="slidenum">
              <a:rPr lang="en-US" smtClean="0"/>
              <a:t>‹#›</a:t>
            </a:fld>
            <a:endParaRPr lang="en-US" dirty="0"/>
          </a:p>
        </p:txBody>
      </p:sp>
    </p:spTree>
    <p:extLst>
      <p:ext uri="{BB962C8B-B14F-4D97-AF65-F5344CB8AC3E}">
        <p14:creationId xmlns:p14="http://schemas.microsoft.com/office/powerpoint/2010/main" val="933571457"/>
      </p:ext>
    </p:extLst>
  </p:cSld>
  <p:clrMapOvr>
    <a:masterClrMapping/>
  </p:clrMapOvr>
  <p:transition spd="med">
    <p:pull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A3BF5F-5D81-47D4-8FC4-69808ECD7CA8}" type="datetime1">
              <a:rPr lang="en-US" smtClean="0"/>
              <a:t>6/24/19</a:t>
            </a:fld>
            <a:endParaRPr lang="en-US" dirty="0"/>
          </a:p>
        </p:txBody>
      </p:sp>
      <p:sp>
        <p:nvSpPr>
          <p:cNvPr id="4" name="Footer Placeholder 3"/>
          <p:cNvSpPr>
            <a:spLocks noGrp="1"/>
          </p:cNvSpPr>
          <p:nvPr>
            <p:ph type="ftr" sz="quarter" idx="11"/>
          </p:nvPr>
        </p:nvSpPr>
        <p:spPr/>
        <p:txBody>
          <a:bodyPr/>
          <a:lstStyle/>
          <a:p>
            <a:r>
              <a:rPr lang="en-US" dirty="0" smtClean="0"/>
              <a:t>CONFIDENTIAL MATERIALS DO NOT DISCLOSE</a:t>
            </a:r>
            <a:endParaRPr lang="en-US" dirty="0"/>
          </a:p>
        </p:txBody>
      </p:sp>
      <p:sp>
        <p:nvSpPr>
          <p:cNvPr id="5" name="Slide Number Placeholder 4"/>
          <p:cNvSpPr>
            <a:spLocks noGrp="1"/>
          </p:cNvSpPr>
          <p:nvPr>
            <p:ph type="sldNum" sz="quarter" idx="12"/>
          </p:nvPr>
        </p:nvSpPr>
        <p:spPr/>
        <p:txBody>
          <a:bodyPr/>
          <a:lstStyle/>
          <a:p>
            <a:fld id="{8FA8E29E-3D3C-46B8-B8B3-7E7386D9349D}" type="slidenum">
              <a:rPr lang="en-US" smtClean="0"/>
              <a:t>‹#›</a:t>
            </a:fld>
            <a:endParaRPr lang="en-US" dirty="0"/>
          </a:p>
        </p:txBody>
      </p:sp>
    </p:spTree>
    <p:extLst>
      <p:ext uri="{BB962C8B-B14F-4D97-AF65-F5344CB8AC3E}">
        <p14:creationId xmlns:p14="http://schemas.microsoft.com/office/powerpoint/2010/main" val="1711027452"/>
      </p:ext>
    </p:extLst>
  </p:cSld>
  <p:clrMapOvr>
    <a:masterClrMapping/>
  </p:clrMapOvr>
  <p:transition spd="med">
    <p:pull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DB8422-DACE-42B6-BBD1-3C4C4A4EB79E}" type="datetime1">
              <a:rPr lang="en-US" smtClean="0"/>
              <a:t>6/24/19</a:t>
            </a:fld>
            <a:endParaRPr lang="en-US" dirty="0"/>
          </a:p>
        </p:txBody>
      </p:sp>
      <p:sp>
        <p:nvSpPr>
          <p:cNvPr id="3" name="Footer Placeholder 2"/>
          <p:cNvSpPr>
            <a:spLocks noGrp="1"/>
          </p:cNvSpPr>
          <p:nvPr>
            <p:ph type="ftr" sz="quarter" idx="11"/>
          </p:nvPr>
        </p:nvSpPr>
        <p:spPr/>
        <p:txBody>
          <a:bodyPr/>
          <a:lstStyle/>
          <a:p>
            <a:r>
              <a:rPr lang="en-US" dirty="0" smtClean="0"/>
              <a:t>CONFIDENTIAL MATERIALS DO NOT DISCLOSE</a:t>
            </a:r>
            <a:endParaRPr lang="en-US" dirty="0"/>
          </a:p>
        </p:txBody>
      </p:sp>
      <p:sp>
        <p:nvSpPr>
          <p:cNvPr id="4" name="Slide Number Placeholder 3"/>
          <p:cNvSpPr>
            <a:spLocks noGrp="1"/>
          </p:cNvSpPr>
          <p:nvPr>
            <p:ph type="sldNum" sz="quarter" idx="12"/>
          </p:nvPr>
        </p:nvSpPr>
        <p:spPr/>
        <p:txBody>
          <a:bodyPr/>
          <a:lstStyle/>
          <a:p>
            <a:fld id="{8FA8E29E-3D3C-46B8-B8B3-7E7386D9349D}" type="slidenum">
              <a:rPr lang="en-US" smtClean="0"/>
              <a:t>‹#›</a:t>
            </a:fld>
            <a:endParaRPr lang="en-US" dirty="0"/>
          </a:p>
        </p:txBody>
      </p:sp>
    </p:spTree>
    <p:extLst>
      <p:ext uri="{BB962C8B-B14F-4D97-AF65-F5344CB8AC3E}">
        <p14:creationId xmlns:p14="http://schemas.microsoft.com/office/powerpoint/2010/main" val="3969130980"/>
      </p:ext>
    </p:extLst>
  </p:cSld>
  <p:clrMapOvr>
    <a:masterClrMapping/>
  </p:clrMapOvr>
  <p:transition spd="med">
    <p:pull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3D1AE9-02FE-47E3-81CD-FF400048F63A}" type="datetime1">
              <a:rPr lang="en-US" smtClean="0"/>
              <a:t>6/24/19</a:t>
            </a:fld>
            <a:endParaRPr lang="en-US" dirty="0"/>
          </a:p>
        </p:txBody>
      </p:sp>
      <p:sp>
        <p:nvSpPr>
          <p:cNvPr id="6" name="Footer Placeholder 5"/>
          <p:cNvSpPr>
            <a:spLocks noGrp="1"/>
          </p:cNvSpPr>
          <p:nvPr>
            <p:ph type="ftr" sz="quarter" idx="11"/>
          </p:nvPr>
        </p:nvSpPr>
        <p:spPr/>
        <p:txBody>
          <a:bodyPr/>
          <a:lstStyle/>
          <a:p>
            <a:r>
              <a:rPr lang="en-US" dirty="0" smtClean="0"/>
              <a:t>CONFIDENTIAL MATERIALS DO NOT DISCLOSE</a:t>
            </a:r>
            <a:endParaRPr lang="en-US" dirty="0"/>
          </a:p>
        </p:txBody>
      </p:sp>
      <p:sp>
        <p:nvSpPr>
          <p:cNvPr id="7" name="Slide Number Placeholder 6"/>
          <p:cNvSpPr>
            <a:spLocks noGrp="1"/>
          </p:cNvSpPr>
          <p:nvPr>
            <p:ph type="sldNum" sz="quarter" idx="12"/>
          </p:nvPr>
        </p:nvSpPr>
        <p:spPr/>
        <p:txBody>
          <a:bodyPr/>
          <a:lstStyle/>
          <a:p>
            <a:fld id="{8FA8E29E-3D3C-46B8-B8B3-7E7386D9349D}" type="slidenum">
              <a:rPr lang="en-US" smtClean="0"/>
              <a:t>‹#›</a:t>
            </a:fld>
            <a:endParaRPr lang="en-US" dirty="0"/>
          </a:p>
        </p:txBody>
      </p:sp>
    </p:spTree>
    <p:extLst>
      <p:ext uri="{BB962C8B-B14F-4D97-AF65-F5344CB8AC3E}">
        <p14:creationId xmlns:p14="http://schemas.microsoft.com/office/powerpoint/2010/main" val="2131926057"/>
      </p:ext>
    </p:extLst>
  </p:cSld>
  <p:clrMapOvr>
    <a:masterClrMapping/>
  </p:clrMapOvr>
  <p:transition spd="med">
    <p:pull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E3945E-7CF4-4913-BC9E-EE1EB9BFF634}" type="datetime1">
              <a:rPr lang="en-US" smtClean="0"/>
              <a:t>6/24/19</a:t>
            </a:fld>
            <a:endParaRPr lang="en-US" dirty="0"/>
          </a:p>
        </p:txBody>
      </p:sp>
      <p:sp>
        <p:nvSpPr>
          <p:cNvPr id="6" name="Footer Placeholder 5"/>
          <p:cNvSpPr>
            <a:spLocks noGrp="1"/>
          </p:cNvSpPr>
          <p:nvPr>
            <p:ph type="ftr" sz="quarter" idx="11"/>
          </p:nvPr>
        </p:nvSpPr>
        <p:spPr/>
        <p:txBody>
          <a:bodyPr/>
          <a:lstStyle/>
          <a:p>
            <a:r>
              <a:rPr lang="en-US" dirty="0" smtClean="0"/>
              <a:t>CONFIDENTIAL MATERIALS DO NOT DISCLOSE</a:t>
            </a:r>
            <a:endParaRPr lang="en-US" dirty="0"/>
          </a:p>
        </p:txBody>
      </p:sp>
      <p:sp>
        <p:nvSpPr>
          <p:cNvPr id="7" name="Slide Number Placeholder 6"/>
          <p:cNvSpPr>
            <a:spLocks noGrp="1"/>
          </p:cNvSpPr>
          <p:nvPr>
            <p:ph type="sldNum" sz="quarter" idx="12"/>
          </p:nvPr>
        </p:nvSpPr>
        <p:spPr/>
        <p:txBody>
          <a:bodyPr/>
          <a:lstStyle/>
          <a:p>
            <a:fld id="{8FA8E29E-3D3C-46B8-B8B3-7E7386D9349D}" type="slidenum">
              <a:rPr lang="en-US" smtClean="0"/>
              <a:t>‹#›</a:t>
            </a:fld>
            <a:endParaRPr lang="en-US" dirty="0"/>
          </a:p>
        </p:txBody>
      </p:sp>
    </p:spTree>
    <p:extLst>
      <p:ext uri="{BB962C8B-B14F-4D97-AF65-F5344CB8AC3E}">
        <p14:creationId xmlns:p14="http://schemas.microsoft.com/office/powerpoint/2010/main" val="3236183335"/>
      </p:ext>
    </p:extLst>
  </p:cSld>
  <p:clrMapOvr>
    <a:masterClrMapping/>
  </p:clrMapOvr>
  <p:transition spd="med">
    <p:pull dir="u"/>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501EC3-31F0-4CD5-852A-E10C984C8BDB}" type="datetime1">
              <a:rPr lang="en-US" smtClean="0"/>
              <a:t>6/24/19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CONFIDENTIAL MATERIALS DO NOT DISCLOSE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8E29E-3D3C-46B8-B8B3-7E7386D9349D}" type="slidenum">
              <a:rPr lang="en-US" smtClean="0"/>
              <a:t>‹#›</a:t>
            </a:fld>
            <a:endParaRPr lang="en-US" dirty="0"/>
          </a:p>
        </p:txBody>
      </p:sp>
    </p:spTree>
    <p:extLst>
      <p:ext uri="{BB962C8B-B14F-4D97-AF65-F5344CB8AC3E}">
        <p14:creationId xmlns:p14="http://schemas.microsoft.com/office/powerpoint/2010/main" val="3969740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pull dir="u"/>
  </p:transition>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arf.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0.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3.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4.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6.jpg"/></Relationships>
</file>

<file path=ppt/slides/_rels/slide2.xml.rels><?xml version="1.0" encoding="UTF-8" standalone="yes"?>
<Relationships xmlns="http://schemas.openxmlformats.org/package/2006/relationships"><Relationship Id="rId3" Type="http://schemas.openxmlformats.org/officeDocument/2006/relationships/hyperlink" Target="http://www.ncai.org/about-tribes/demographics" TargetMode="External"/><Relationship Id="rId4" Type="http://schemas.openxmlformats.org/officeDocument/2006/relationships/hyperlink" Target="http://www.niea.org/our-story/history/information-on-native-students/" TargetMode="External"/><Relationship Id="rId5"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7.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8.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9.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20.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2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2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2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2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25.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hyperlink" Target="http://www.k12.wa.us/IndianEd/STECs.asp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3" Type="http://schemas.openxmlformats.org/officeDocument/2006/relationships/hyperlink" Target="https://nces.ed.gov/pubs2019/2019038.pdf" TargetMode="External"/><Relationship Id="rId4" Type="http://schemas.openxmlformats.org/officeDocument/2006/relationships/hyperlink" Target="https://nces.ed.gov/pubsearch/pubsinfo.asp?pubid=2019048" TargetMode="External"/><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7.xml.rels><?xml version="1.0" encoding="UTF-8" standalone="yes"?>
<Relationships xmlns="http://schemas.openxmlformats.org/package/2006/relationships"><Relationship Id="rId3" Type="http://schemas.openxmlformats.org/officeDocument/2006/relationships/hyperlink" Target="https://www.aclumontana.org/sites/default/files/field_documents/fort_peck_reservation_title_vi_doj_complaint.pdf" TargetMode="External"/><Relationship Id="rId4" Type="http://schemas.openxmlformats.org/officeDocument/2006/relationships/image" Target="../media/image26.jpg"/><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 Id="rId3" Type="http://schemas.openxmlformats.org/officeDocument/2006/relationships/image" Target="../media/image27.jpg"/></Relationships>
</file>

<file path=ppt/slides/_rels/slide39.xml.rels><?xml version="1.0" encoding="UTF-8" standalone="yes"?>
<Relationships xmlns="http://schemas.openxmlformats.org/package/2006/relationships"><Relationship Id="rId3" Type="http://schemas.openxmlformats.org/officeDocument/2006/relationships/image" Target="../media/image28.jpg"/><Relationship Id="rId4" Type="http://schemas.openxmlformats.org/officeDocument/2006/relationships/image" Target="../media/image29.jpg"/><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jpeg"/></Relationships>
</file>

<file path=ppt/slides/_rels/slide40.xml.rels><?xml version="1.0" encoding="UTF-8" standalone="yes"?>
<Relationships xmlns="http://schemas.openxmlformats.org/package/2006/relationships"><Relationship Id="rId3" Type="http://schemas.openxmlformats.org/officeDocument/2006/relationships/hyperlink" Target="https://www.gao.gov/assets/670/669784.pdf" TargetMode="External"/><Relationship Id="rId4" Type="http://schemas.openxmlformats.org/officeDocument/2006/relationships/hyperlink" Target="https://www.gao.gov/products/GAO-17-421" TargetMode="External"/><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1.xml.rels><?xml version="1.0" encoding="UTF-8" standalone="yes"?>
<Relationships xmlns="http://schemas.openxmlformats.org/package/2006/relationships"><Relationship Id="rId3" Type="http://schemas.openxmlformats.org/officeDocument/2006/relationships/hyperlink" Target="https://www.gao.gov/assets/670/669784.pdf" TargetMode="External"/><Relationship Id="rId4" Type="http://schemas.openxmlformats.org/officeDocument/2006/relationships/image" Target="../media/image30.jpeg"/><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4" Type="http://schemas.openxmlformats.org/officeDocument/2006/relationships/image" Target="../media/image8.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143000"/>
            <a:ext cx="9144000" cy="5262979"/>
          </a:xfrm>
          <a:prstGeom prst="rect">
            <a:avLst/>
          </a:prstGeom>
          <a:noFill/>
        </p:spPr>
        <p:txBody>
          <a:bodyPr wrap="square" rtlCol="0">
            <a:spAutoFit/>
          </a:bodyPr>
          <a:lstStyle/>
          <a:p>
            <a:pPr algn="ctr"/>
            <a:endParaRPr lang="en-US" sz="2800" b="1" dirty="0" smtClean="0">
              <a:latin typeface="Palatino Linotype" panose="02040502050505030304" pitchFamily="18" charset="0"/>
            </a:endParaRPr>
          </a:p>
          <a:p>
            <a:pPr algn="ctr"/>
            <a:r>
              <a:rPr lang="en-US" sz="4000" b="1" dirty="0" smtClean="0">
                <a:cs typeface="Arial" panose="020B0604020202020204" pitchFamily="34" charset="0"/>
              </a:rPr>
              <a:t>Tribal Governance in Education:</a:t>
            </a:r>
          </a:p>
          <a:p>
            <a:pPr algn="ctr"/>
            <a:r>
              <a:rPr lang="en-US" sz="4000" b="1" dirty="0" smtClean="0">
                <a:cs typeface="Arial" panose="020B0604020202020204" pitchFamily="34" charset="0"/>
              </a:rPr>
              <a:t>Who, What and How?</a:t>
            </a:r>
          </a:p>
          <a:p>
            <a:pPr algn="ctr"/>
            <a:endParaRPr lang="en-US" sz="2400" b="1" dirty="0" smtClean="0">
              <a:cs typeface="Arial" panose="020B0604020202020204" pitchFamily="34" charset="0"/>
            </a:endParaRPr>
          </a:p>
          <a:p>
            <a:pPr algn="ctr"/>
            <a:r>
              <a:rPr lang="en-US" sz="2000" b="1" dirty="0" smtClean="0">
                <a:cs typeface="Arial" panose="020B0604020202020204" pitchFamily="34" charset="0"/>
              </a:rPr>
              <a:t>10</a:t>
            </a:r>
            <a:r>
              <a:rPr lang="en-US" sz="2000" b="1" baseline="30000" dirty="0" smtClean="0">
                <a:cs typeface="Arial" panose="020B0604020202020204" pitchFamily="34" charset="0"/>
              </a:rPr>
              <a:t>th</a:t>
            </a:r>
            <a:r>
              <a:rPr lang="en-US" sz="2000" b="1" dirty="0" smtClean="0">
                <a:cs typeface="Arial" panose="020B0604020202020204" pitchFamily="34" charset="0"/>
              </a:rPr>
              <a:t> American Indian / Indigenous Teacher Education Conference </a:t>
            </a:r>
          </a:p>
          <a:p>
            <a:pPr algn="ctr"/>
            <a:r>
              <a:rPr lang="en-US" sz="2000" b="1" i="1" dirty="0" smtClean="0">
                <a:cs typeface="Arial" panose="020B0604020202020204" pitchFamily="34" charset="0"/>
              </a:rPr>
              <a:t>Honoring Our Communities</a:t>
            </a:r>
          </a:p>
          <a:p>
            <a:pPr algn="ctr"/>
            <a:r>
              <a:rPr lang="en-US" sz="2000" b="1" dirty="0" smtClean="0">
                <a:cs typeface="Arial" panose="020B0604020202020204" pitchFamily="34" charset="0"/>
              </a:rPr>
              <a:t>Northern Arizona University College of Education</a:t>
            </a:r>
          </a:p>
          <a:p>
            <a:pPr algn="ctr"/>
            <a:r>
              <a:rPr lang="en-US" sz="2000" b="1" dirty="0" smtClean="0">
                <a:cs typeface="Arial" panose="020B0604020202020204" pitchFamily="34" charset="0"/>
              </a:rPr>
              <a:t>Flagstaff, AZ</a:t>
            </a:r>
          </a:p>
          <a:p>
            <a:pPr algn="ctr"/>
            <a:r>
              <a:rPr lang="en-US" sz="2000" b="1" dirty="0" smtClean="0">
                <a:cs typeface="Arial" panose="020B0604020202020204" pitchFamily="34" charset="0"/>
              </a:rPr>
              <a:t>June 20-22, 2019</a:t>
            </a:r>
          </a:p>
          <a:p>
            <a:pPr algn="ctr"/>
            <a:endParaRPr lang="en-US" sz="2000" b="1" dirty="0" smtClean="0">
              <a:cs typeface="Arial" panose="020B0604020202020204" pitchFamily="34" charset="0"/>
            </a:endParaRPr>
          </a:p>
          <a:p>
            <a:pPr algn="ctr"/>
            <a:r>
              <a:rPr lang="en-US" sz="2000" dirty="0" smtClean="0">
                <a:cs typeface="Arial" panose="020B0604020202020204" pitchFamily="34" charset="0"/>
              </a:rPr>
              <a:t>By Melody McCoy, Staff Attorney</a:t>
            </a:r>
            <a:endParaRPr lang="en-US" sz="2000" dirty="0">
              <a:cs typeface="Arial" panose="020B0604020202020204" pitchFamily="34" charset="0"/>
            </a:endParaRPr>
          </a:p>
          <a:p>
            <a:pPr algn="ctr"/>
            <a:r>
              <a:rPr lang="en-US" sz="2000" dirty="0">
                <a:cs typeface="Arial" panose="020B0604020202020204" pitchFamily="34" charset="0"/>
              </a:rPr>
              <a:t>Native American Rights </a:t>
            </a:r>
            <a:r>
              <a:rPr lang="en-US" sz="2000" dirty="0" smtClean="0">
                <a:cs typeface="Arial" panose="020B0604020202020204" pitchFamily="34" charset="0"/>
              </a:rPr>
              <a:t>Fund</a:t>
            </a:r>
          </a:p>
          <a:p>
            <a:pPr algn="ctr"/>
            <a:r>
              <a:rPr lang="en-US" sz="2000" b="1" dirty="0" smtClean="0">
                <a:cs typeface="Arial" panose="020B0604020202020204" pitchFamily="34" charset="0"/>
                <a:hlinkClick r:id="rId2"/>
              </a:rPr>
              <a:t>www.narf.org</a:t>
            </a:r>
            <a:endParaRPr lang="en-US" sz="2000" b="1" dirty="0" smtClean="0">
              <a:cs typeface="Arial" panose="020B0604020202020204" pitchFamily="34" charset="0"/>
            </a:endParaRPr>
          </a:p>
          <a:p>
            <a:pPr algn="ctr"/>
            <a:endParaRPr lang="en-US" sz="2400" i="1" dirty="0"/>
          </a:p>
        </p:txBody>
      </p:sp>
    </p:spTree>
    <p:extLst>
      <p:ext uri="{BB962C8B-B14F-4D97-AF65-F5344CB8AC3E}">
        <p14:creationId xmlns:p14="http://schemas.microsoft.com/office/powerpoint/2010/main" val="242251696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Historical Federal Indian Education Laws &amp; Policies</a:t>
            </a:r>
          </a:p>
        </p:txBody>
      </p:sp>
      <p:sp>
        <p:nvSpPr>
          <p:cNvPr id="6" name="TextBox 5"/>
          <p:cNvSpPr txBox="1"/>
          <p:nvPr/>
        </p:nvSpPr>
        <p:spPr>
          <a:xfrm>
            <a:off x="8804090" y="5801843"/>
            <a:ext cx="312906" cy="400110"/>
          </a:xfrm>
          <a:prstGeom prst="rect">
            <a:avLst/>
          </a:prstGeom>
          <a:noFill/>
        </p:spPr>
        <p:txBody>
          <a:bodyPr wrap="none" rtlCol="0">
            <a:spAutoFit/>
          </a:bodyPr>
          <a:lstStyle/>
          <a:p>
            <a:r>
              <a:rPr lang="en-US" sz="2000" dirty="0">
                <a:latin typeface="Palatino Linotype" panose="02040502050505030304" pitchFamily="18" charset="0"/>
              </a:rPr>
              <a:t>9</a:t>
            </a:r>
          </a:p>
        </p:txBody>
      </p:sp>
      <p:sp>
        <p:nvSpPr>
          <p:cNvPr id="5" name="TextBox 4"/>
          <p:cNvSpPr txBox="1"/>
          <p:nvPr/>
        </p:nvSpPr>
        <p:spPr>
          <a:xfrm>
            <a:off x="228600" y="1651575"/>
            <a:ext cx="8731943" cy="4524315"/>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Treaty Era (1770s – 1871)</a:t>
            </a:r>
          </a:p>
          <a:p>
            <a:pPr marL="914400" lvl="1" indent="-457200" algn="just">
              <a:buFont typeface="Arial" panose="020B0604020202020204" pitchFamily="34" charset="0"/>
              <a:buChar char="•"/>
            </a:pPr>
            <a:r>
              <a:rPr lang="en-US" sz="3200" dirty="0" smtClean="0"/>
              <a:t>Nation-to-Nation “negotiated” legal contracts</a:t>
            </a:r>
          </a:p>
          <a:p>
            <a:pPr marL="914400" lvl="1" indent="-457200" algn="just">
              <a:buFont typeface="Arial" panose="020B0604020202020204" pitchFamily="34" charset="0"/>
              <a:buChar char="•"/>
            </a:pPr>
            <a:r>
              <a:rPr lang="en-US" sz="3200" dirty="0" smtClean="0"/>
              <a:t>Education provisions</a:t>
            </a:r>
          </a:p>
          <a:p>
            <a:pPr marL="1371600" lvl="2" indent="-457200" algn="just">
              <a:buFont typeface="Arial" panose="020B0604020202020204" pitchFamily="34" charset="0"/>
              <a:buChar char="•"/>
            </a:pPr>
            <a:r>
              <a:rPr lang="en-US" sz="3200" dirty="0" smtClean="0"/>
              <a:t>In exchange for land </a:t>
            </a:r>
            <a:r>
              <a:rPr lang="en-US" sz="3200" dirty="0"/>
              <a:t>&amp;</a:t>
            </a:r>
            <a:r>
              <a:rPr lang="en-US" sz="3200" dirty="0" smtClean="0"/>
              <a:t> peace</a:t>
            </a:r>
          </a:p>
          <a:p>
            <a:pPr marL="1371600" lvl="2" indent="-457200" algn="just">
              <a:buFont typeface="Arial" panose="020B0604020202020204" pitchFamily="34" charset="0"/>
              <a:buChar char="•"/>
            </a:pPr>
            <a:r>
              <a:rPr lang="en-US" sz="3200" dirty="0" smtClean="0"/>
              <a:t>US often contracted with churches to fulfill</a:t>
            </a:r>
          </a:p>
          <a:p>
            <a:pPr lvl="2" algn="just"/>
            <a:endParaRPr lang="en-US" sz="3200" dirty="0" smtClean="0"/>
          </a:p>
          <a:p>
            <a:pPr marL="914400" lvl="1" indent="-457200" algn="just">
              <a:buFont typeface="Wingdings" panose="05000000000000000000" pitchFamily="2" charset="2"/>
              <a:buChar char="Ø"/>
            </a:pPr>
            <a:r>
              <a:rPr lang="en-US" sz="3200" dirty="0" smtClean="0"/>
              <a:t>Early </a:t>
            </a:r>
            <a:r>
              <a:rPr lang="en-US" sz="3200" dirty="0"/>
              <a:t>1800s </a:t>
            </a:r>
            <a:r>
              <a:rPr lang="en-US" sz="3200" dirty="0" smtClean="0"/>
              <a:t>education laws</a:t>
            </a:r>
          </a:p>
          <a:p>
            <a:pPr marL="1371600" lvl="2" indent="-457200" algn="just">
              <a:buFont typeface="Arial" panose="020B0604020202020204" pitchFamily="34" charset="0"/>
              <a:buChar char="•"/>
            </a:pPr>
            <a:r>
              <a:rPr lang="en-US" sz="3200" dirty="0" smtClean="0"/>
              <a:t>Some appropriations</a:t>
            </a:r>
          </a:p>
          <a:p>
            <a:pPr marL="1371600" lvl="2" indent="-457200" algn="just">
              <a:buFont typeface="Arial" panose="020B0604020202020204" pitchFamily="34" charset="0"/>
              <a:buChar char="•"/>
            </a:pPr>
            <a:r>
              <a:rPr lang="en-US" sz="3200" dirty="0" smtClean="0"/>
              <a:t>Passive-assimilationist </a:t>
            </a:r>
            <a:endParaRPr lang="en-US" sz="3200" dirty="0"/>
          </a:p>
        </p:txBody>
      </p:sp>
      <p:pic>
        <p:nvPicPr>
          <p:cNvPr id="5122" name="Picture 2" descr="C:\Users\melody\AppData\Local\Microsoft\Windows\Temporary Internet Files\Content.IE5\293MNFX6\Pergamena[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2655231"/>
            <a:ext cx="948013" cy="948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0643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nodeType="clickEffect">
                                  <p:stCondLst>
                                    <p:cond delay="0"/>
                                  </p:stCondLst>
                                  <p:childTnLst>
                                    <p:set>
                                      <p:cBhvr>
                                        <p:cTn id="18" dur="1" fill="hold">
                                          <p:stCondLst>
                                            <p:cond delay="0"/>
                                          </p:stCondLst>
                                        </p:cTn>
                                        <p:tgtEl>
                                          <p:spTgt spid="5122"/>
                                        </p:tgtEl>
                                        <p:attrNameLst>
                                          <p:attrName>style.visibility</p:attrName>
                                        </p:attrNameLst>
                                      </p:cBhvr>
                                      <p:to>
                                        <p:strVal val="visible"/>
                                      </p:to>
                                    </p:set>
                                    <p:animEffect transition="in" filter="fade">
                                      <p:cBhvr>
                                        <p:cTn id="19" dur="2000"/>
                                        <p:tgtEl>
                                          <p:spTgt spid="5122"/>
                                        </p:tgtEl>
                                      </p:cBhvr>
                                    </p:animEffect>
                                    <p:anim calcmode="lin" valueType="num">
                                      <p:cBhvr>
                                        <p:cTn id="20" dur="2000" fill="hold"/>
                                        <p:tgtEl>
                                          <p:spTgt spid="5122"/>
                                        </p:tgtEl>
                                        <p:attrNameLst>
                                          <p:attrName>ppt_w</p:attrName>
                                        </p:attrNameLst>
                                      </p:cBhvr>
                                      <p:tavLst>
                                        <p:tav tm="0" fmla="#ppt_w*sin(2.5*pi*$)">
                                          <p:val>
                                            <p:fltVal val="0"/>
                                          </p:val>
                                        </p:tav>
                                        <p:tav tm="100000">
                                          <p:val>
                                            <p:fltVal val="1"/>
                                          </p:val>
                                        </p:tav>
                                      </p:tavLst>
                                    </p:anim>
                                    <p:anim calcmode="lin" valueType="num">
                                      <p:cBhvr>
                                        <p:cTn id="21" dur="2000" fill="hold"/>
                                        <p:tgtEl>
                                          <p:spTgt spid="5122"/>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 calcmode="lin" valueType="num">
                                      <p:cBhvr additive="base">
                                        <p:cTn id="26"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 calcmode="lin" valueType="num">
                                      <p:cBhvr additive="base">
                                        <p:cTn id="32"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5">
                                            <p:txEl>
                                              <p:pRg st="4" end="4"/>
                                            </p:txEl>
                                          </p:spTgt>
                                        </p:tgtEl>
                                        <p:attrNameLst>
                                          <p:attrName>style.visibility</p:attrName>
                                        </p:attrNameLst>
                                      </p:cBhvr>
                                      <p:to>
                                        <p:strVal val="visible"/>
                                      </p:to>
                                    </p:set>
                                    <p:anim calcmode="lin" valueType="num">
                                      <p:cBhvr additive="base">
                                        <p:cTn id="38"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 calcmode="lin" valueType="num">
                                      <p:cBhvr additive="base">
                                        <p:cTn id="44"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5">
                                            <p:txEl>
                                              <p:pRg st="7" end="7"/>
                                            </p:txEl>
                                          </p:spTgt>
                                        </p:tgtEl>
                                        <p:attrNameLst>
                                          <p:attrName>style.visibility</p:attrName>
                                        </p:attrNameLst>
                                      </p:cBhvr>
                                      <p:to>
                                        <p:strVal val="visible"/>
                                      </p:to>
                                    </p:set>
                                    <p:anim calcmode="lin" valueType="num">
                                      <p:cBhvr additive="base">
                                        <p:cTn id="50"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5">
                                            <p:txEl>
                                              <p:pRg st="8" end="8"/>
                                            </p:txEl>
                                          </p:spTgt>
                                        </p:tgtEl>
                                        <p:attrNameLst>
                                          <p:attrName>style.visibility</p:attrName>
                                        </p:attrNameLst>
                                      </p:cBhvr>
                                      <p:to>
                                        <p:strVal val="visible"/>
                                      </p:to>
                                    </p:set>
                                    <p:anim calcmode="lin" valueType="num">
                                      <p:cBhvr additive="base">
                                        <p:cTn id="56"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Historical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10</a:t>
            </a:r>
            <a:endParaRPr lang="en-US" sz="2000" dirty="0">
              <a:latin typeface="Palatino Linotype" panose="02040502050505030304" pitchFamily="18" charset="0"/>
            </a:endParaRPr>
          </a:p>
        </p:txBody>
      </p:sp>
      <p:sp>
        <p:nvSpPr>
          <p:cNvPr id="5" name="TextBox 4"/>
          <p:cNvSpPr txBox="1"/>
          <p:nvPr/>
        </p:nvSpPr>
        <p:spPr>
          <a:xfrm>
            <a:off x="-91018" y="1677638"/>
            <a:ext cx="9082618" cy="4524315"/>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Allotment &amp; Assimilation Era (1871-1934)</a:t>
            </a:r>
          </a:p>
          <a:p>
            <a:pPr marL="914400" lvl="1" indent="-457200" algn="just">
              <a:buFont typeface="Arial" panose="020B0604020202020204" pitchFamily="34" charset="0"/>
              <a:buChar char="•"/>
            </a:pPr>
            <a:r>
              <a:rPr lang="en-US" sz="3200" dirty="0" smtClean="0"/>
              <a:t>Unilateral &amp; active-assimilationist laws</a:t>
            </a:r>
            <a:endParaRPr lang="en-US" sz="3200" dirty="0"/>
          </a:p>
          <a:p>
            <a:pPr marL="914400" lvl="1" indent="-457200" algn="just">
              <a:buFont typeface="Arial" panose="020B0604020202020204" pitchFamily="34" charset="0"/>
              <a:buChar char="•"/>
            </a:pPr>
            <a:r>
              <a:rPr lang="en-US" sz="3200" dirty="0" smtClean="0"/>
              <a:t>Education as a means to assimilate &amp; destroy</a:t>
            </a:r>
          </a:p>
          <a:p>
            <a:pPr marL="1371600" lvl="2" indent="-457200" algn="just">
              <a:buFont typeface="Arial" panose="020B0604020202020204" pitchFamily="34" charset="0"/>
              <a:buChar char="•"/>
            </a:pPr>
            <a:r>
              <a:rPr lang="en-US" sz="3200" dirty="0" smtClean="0"/>
              <a:t>Federal Indian boarding schools</a:t>
            </a:r>
          </a:p>
          <a:p>
            <a:pPr marL="1371600" lvl="2" indent="-457200" algn="just">
              <a:buFont typeface="Arial" panose="020B0604020202020204" pitchFamily="34" charset="0"/>
              <a:buChar char="•"/>
            </a:pPr>
            <a:r>
              <a:rPr lang="en-US" sz="3200" dirty="0" smtClean="0"/>
              <a:t>Increase in state public school systems</a:t>
            </a:r>
            <a:endParaRPr lang="en-US" sz="3200" dirty="0"/>
          </a:p>
          <a:p>
            <a:pPr marL="914400" lvl="1" indent="-457200" algn="just">
              <a:buFont typeface="Arial" panose="020B0604020202020204" pitchFamily="34" charset="0"/>
              <a:buChar char="•"/>
            </a:pPr>
            <a:r>
              <a:rPr lang="en-US" sz="3200" dirty="0" smtClean="0"/>
              <a:t>Extreme education laws</a:t>
            </a:r>
          </a:p>
          <a:p>
            <a:pPr marL="1371600" lvl="2" indent="-457200" algn="just">
              <a:buFont typeface="Arial" panose="020B0604020202020204" pitchFamily="34" charset="0"/>
              <a:buChar char="•"/>
            </a:pPr>
            <a:r>
              <a:rPr lang="en-US" sz="3200" dirty="0" smtClean="0"/>
              <a:t>Rations withheld for school non-attendance</a:t>
            </a:r>
          </a:p>
          <a:p>
            <a:pPr marL="1371600" lvl="2" indent="-457200" algn="just">
              <a:buFont typeface="Arial" panose="020B0604020202020204" pitchFamily="34" charset="0"/>
              <a:buChar char="•"/>
            </a:pPr>
            <a:r>
              <a:rPr lang="en-US" sz="3200" dirty="0" smtClean="0"/>
              <a:t>Unconsented Indian youth reform schools</a:t>
            </a:r>
          </a:p>
          <a:p>
            <a:pPr marL="1371600" lvl="2" indent="-457200" algn="just">
              <a:buFont typeface="Arial" panose="020B0604020202020204" pitchFamily="34" charset="0"/>
              <a:buChar char="•"/>
            </a:pPr>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2894" y="1803975"/>
            <a:ext cx="1411195" cy="962178"/>
          </a:xfrm>
          <a:prstGeom prst="rect">
            <a:avLst/>
          </a:prstGeom>
        </p:spPr>
      </p:pic>
    </p:spTree>
    <p:extLst>
      <p:ext uri="{BB962C8B-B14F-4D97-AF65-F5344CB8AC3E}">
        <p14:creationId xmlns:p14="http://schemas.microsoft.com/office/powerpoint/2010/main" val="219403470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wheel(1)">
                                      <p:cBhvr>
                                        <p:cTn id="35" dur="2000"/>
                                        <p:tgtEl>
                                          <p:spTgt spid="2"/>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5">
                                            <p:txEl>
                                              <p:pRg st="4" end="4"/>
                                            </p:txEl>
                                          </p:spTgt>
                                        </p:tgtEl>
                                        <p:attrNameLst>
                                          <p:attrName>style.visibility</p:attrName>
                                        </p:attrNameLst>
                                      </p:cBhvr>
                                      <p:to>
                                        <p:strVal val="visible"/>
                                      </p:to>
                                    </p:set>
                                    <p:animEffect transition="in" filter="fade">
                                      <p:cBhvr>
                                        <p:cTn id="40" dur="1000"/>
                                        <p:tgtEl>
                                          <p:spTgt spid="5">
                                            <p:txEl>
                                              <p:pRg st="4" end="4"/>
                                            </p:txEl>
                                          </p:spTgt>
                                        </p:tgtEl>
                                      </p:cBhvr>
                                    </p:animEffect>
                                    <p:anim calcmode="lin" valueType="num">
                                      <p:cBhvr>
                                        <p:cTn id="41"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5">
                                            <p:txEl>
                                              <p:pRg st="5" end="5"/>
                                            </p:txEl>
                                          </p:spTgt>
                                        </p:tgtEl>
                                        <p:attrNameLst>
                                          <p:attrName>style.visibility</p:attrName>
                                        </p:attrNameLst>
                                      </p:cBhvr>
                                      <p:to>
                                        <p:strVal val="visible"/>
                                      </p:to>
                                    </p:set>
                                    <p:animEffect transition="in" filter="fade">
                                      <p:cBhvr>
                                        <p:cTn id="47" dur="1000"/>
                                        <p:tgtEl>
                                          <p:spTgt spid="5">
                                            <p:txEl>
                                              <p:pRg st="5" end="5"/>
                                            </p:txEl>
                                          </p:spTgt>
                                        </p:tgtEl>
                                      </p:cBhvr>
                                    </p:animEffect>
                                    <p:anim calcmode="lin" valueType="num">
                                      <p:cBhvr>
                                        <p:cTn id="4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5">
                                            <p:txEl>
                                              <p:pRg st="6" end="6"/>
                                            </p:txEl>
                                          </p:spTgt>
                                        </p:tgtEl>
                                        <p:attrNameLst>
                                          <p:attrName>style.visibility</p:attrName>
                                        </p:attrNameLst>
                                      </p:cBhvr>
                                      <p:to>
                                        <p:strVal val="visible"/>
                                      </p:to>
                                    </p:set>
                                    <p:animEffect transition="in" filter="fade">
                                      <p:cBhvr>
                                        <p:cTn id="54" dur="1000"/>
                                        <p:tgtEl>
                                          <p:spTgt spid="5">
                                            <p:txEl>
                                              <p:pRg st="6" end="6"/>
                                            </p:txEl>
                                          </p:spTgt>
                                        </p:tgtEl>
                                      </p:cBhvr>
                                    </p:animEffect>
                                    <p:anim calcmode="lin" valueType="num">
                                      <p:cBhvr>
                                        <p:cTn id="55"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5">
                                            <p:txEl>
                                              <p:pRg st="7" end="7"/>
                                            </p:txEl>
                                          </p:spTgt>
                                        </p:tgtEl>
                                        <p:attrNameLst>
                                          <p:attrName>style.visibility</p:attrName>
                                        </p:attrNameLst>
                                      </p:cBhvr>
                                      <p:to>
                                        <p:strVal val="visible"/>
                                      </p:to>
                                    </p:set>
                                    <p:animEffect transition="in" filter="fade">
                                      <p:cBhvr>
                                        <p:cTn id="61" dur="1000"/>
                                        <p:tgtEl>
                                          <p:spTgt spid="5">
                                            <p:txEl>
                                              <p:pRg st="7" end="7"/>
                                            </p:txEl>
                                          </p:spTgt>
                                        </p:tgtEl>
                                      </p:cBhvr>
                                    </p:animEffect>
                                    <p:anim calcmode="lin" valueType="num">
                                      <p:cBhvr>
                                        <p:cTn id="62"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Historical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11</a:t>
            </a:r>
            <a:endParaRPr lang="en-US" sz="2000" dirty="0">
              <a:latin typeface="Palatino Linotype" panose="02040502050505030304" pitchFamily="18" charset="0"/>
            </a:endParaRPr>
          </a:p>
        </p:txBody>
      </p:sp>
      <p:sp>
        <p:nvSpPr>
          <p:cNvPr id="5" name="TextBox 4"/>
          <p:cNvSpPr txBox="1"/>
          <p:nvPr/>
        </p:nvSpPr>
        <p:spPr>
          <a:xfrm>
            <a:off x="228599" y="1905000"/>
            <a:ext cx="8731943" cy="4031873"/>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New Deal Era (1920s &amp; 1930s)</a:t>
            </a:r>
          </a:p>
          <a:p>
            <a:pPr marL="914400" lvl="1" indent="-457200" algn="just">
              <a:buFont typeface="Arial" panose="020B0604020202020204" pitchFamily="34" charset="0"/>
              <a:buChar char="•"/>
            </a:pPr>
            <a:r>
              <a:rPr lang="en-US" sz="3200" dirty="0" smtClean="0"/>
              <a:t>By 1912 most Native kids are in public schools</a:t>
            </a:r>
            <a:endParaRPr lang="en-US" sz="3200" dirty="0"/>
          </a:p>
          <a:p>
            <a:pPr marL="914400" lvl="1" indent="-457200" algn="just">
              <a:buFont typeface="Arial" panose="020B0604020202020204" pitchFamily="34" charset="0"/>
              <a:buChar char="•"/>
            </a:pPr>
            <a:r>
              <a:rPr lang="en-US" sz="3200" dirty="0" smtClean="0"/>
              <a:t>It was thought they would assimilate better</a:t>
            </a:r>
          </a:p>
          <a:p>
            <a:pPr marL="914400" lvl="1" indent="-457200" algn="just">
              <a:buFont typeface="Arial" panose="020B0604020202020204" pitchFamily="34" charset="0"/>
              <a:buChar char="•"/>
            </a:pPr>
            <a:r>
              <a:rPr lang="en-US" sz="3200" dirty="0" smtClean="0"/>
              <a:t>1928 </a:t>
            </a:r>
            <a:r>
              <a:rPr lang="en-US" sz="3200" i="1" dirty="0" smtClean="0"/>
              <a:t>Meriam Report</a:t>
            </a:r>
          </a:p>
          <a:p>
            <a:pPr marL="914400" lvl="1" indent="-457200" algn="just">
              <a:buFont typeface="Arial" panose="020B0604020202020204" pitchFamily="34" charset="0"/>
              <a:buChar char="•"/>
            </a:pPr>
            <a:r>
              <a:rPr lang="en-US" sz="3200" dirty="0" smtClean="0"/>
              <a:t>1934 Johnson O’Malley Act</a:t>
            </a:r>
          </a:p>
          <a:p>
            <a:pPr marL="914400" lvl="1" indent="-457200" algn="just">
              <a:buFont typeface="Arial" panose="020B0604020202020204" pitchFamily="34" charset="0"/>
              <a:buChar char="•"/>
            </a:pPr>
            <a:r>
              <a:rPr lang="en-US" sz="3200" dirty="0" smtClean="0"/>
              <a:t>In education, federal role reduced, </a:t>
            </a:r>
          </a:p>
          <a:p>
            <a:pPr lvl="1" algn="just"/>
            <a:r>
              <a:rPr lang="en-US" sz="3200" dirty="0" smtClean="0"/>
              <a:t>		state role increased </a:t>
            </a:r>
          </a:p>
          <a:p>
            <a:pPr lvl="1" algn="just"/>
            <a:r>
              <a:rPr lang="en-US" sz="3200" dirty="0"/>
              <a:t>	</a:t>
            </a:r>
            <a:r>
              <a:rPr lang="en-US" sz="3200" dirty="0" smtClean="0"/>
              <a:t>		&amp; tribal role ignored </a:t>
            </a:r>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3352801"/>
            <a:ext cx="2286000" cy="1066800"/>
          </a:xfrm>
          <a:prstGeom prst="rect">
            <a:avLst/>
          </a:prstGeom>
        </p:spPr>
      </p:pic>
    </p:spTree>
    <p:extLst>
      <p:ext uri="{BB962C8B-B14F-4D97-AF65-F5344CB8AC3E}">
        <p14:creationId xmlns:p14="http://schemas.microsoft.com/office/powerpoint/2010/main" val="220090625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randombar(horizontal)">
                                      <p:cBhvr>
                                        <p:cTn id="35" dur="500"/>
                                        <p:tgtEl>
                                          <p:spTgt spid="2"/>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5">
                                            <p:txEl>
                                              <p:pRg st="4" end="4"/>
                                            </p:txEl>
                                          </p:spTgt>
                                        </p:tgtEl>
                                        <p:attrNameLst>
                                          <p:attrName>style.visibility</p:attrName>
                                        </p:attrNameLst>
                                      </p:cBhvr>
                                      <p:to>
                                        <p:strVal val="visible"/>
                                      </p:to>
                                    </p:set>
                                    <p:animEffect transition="in" filter="fade">
                                      <p:cBhvr>
                                        <p:cTn id="40" dur="1000"/>
                                        <p:tgtEl>
                                          <p:spTgt spid="5">
                                            <p:txEl>
                                              <p:pRg st="4" end="4"/>
                                            </p:txEl>
                                          </p:spTgt>
                                        </p:tgtEl>
                                      </p:cBhvr>
                                    </p:animEffect>
                                    <p:anim calcmode="lin" valueType="num">
                                      <p:cBhvr>
                                        <p:cTn id="41"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5">
                                            <p:txEl>
                                              <p:pRg st="5" end="5"/>
                                            </p:txEl>
                                          </p:spTgt>
                                        </p:tgtEl>
                                        <p:attrNameLst>
                                          <p:attrName>style.visibility</p:attrName>
                                        </p:attrNameLst>
                                      </p:cBhvr>
                                      <p:to>
                                        <p:strVal val="visible"/>
                                      </p:to>
                                    </p:set>
                                    <p:animEffect transition="in" filter="fade">
                                      <p:cBhvr>
                                        <p:cTn id="47" dur="1000"/>
                                        <p:tgtEl>
                                          <p:spTgt spid="5">
                                            <p:txEl>
                                              <p:pRg st="5" end="5"/>
                                            </p:txEl>
                                          </p:spTgt>
                                        </p:tgtEl>
                                      </p:cBhvr>
                                    </p:animEffect>
                                    <p:anim calcmode="lin" valueType="num">
                                      <p:cBhvr>
                                        <p:cTn id="4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5">
                                            <p:txEl>
                                              <p:pRg st="6" end="6"/>
                                            </p:txEl>
                                          </p:spTgt>
                                        </p:tgtEl>
                                        <p:attrNameLst>
                                          <p:attrName>style.visibility</p:attrName>
                                        </p:attrNameLst>
                                      </p:cBhvr>
                                      <p:to>
                                        <p:strVal val="visible"/>
                                      </p:to>
                                    </p:set>
                                    <p:animEffect transition="in" filter="fade">
                                      <p:cBhvr>
                                        <p:cTn id="54" dur="1000"/>
                                        <p:tgtEl>
                                          <p:spTgt spid="5">
                                            <p:txEl>
                                              <p:pRg st="6" end="6"/>
                                            </p:txEl>
                                          </p:spTgt>
                                        </p:tgtEl>
                                      </p:cBhvr>
                                    </p:animEffect>
                                    <p:anim calcmode="lin" valueType="num">
                                      <p:cBhvr>
                                        <p:cTn id="55"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5">
                                            <p:txEl>
                                              <p:pRg st="7" end="7"/>
                                            </p:txEl>
                                          </p:spTgt>
                                        </p:tgtEl>
                                        <p:attrNameLst>
                                          <p:attrName>style.visibility</p:attrName>
                                        </p:attrNameLst>
                                      </p:cBhvr>
                                      <p:to>
                                        <p:strVal val="visible"/>
                                      </p:to>
                                    </p:set>
                                    <p:animEffect transition="in" filter="fade">
                                      <p:cBhvr>
                                        <p:cTn id="61" dur="1000"/>
                                        <p:tgtEl>
                                          <p:spTgt spid="5">
                                            <p:txEl>
                                              <p:pRg st="7" end="7"/>
                                            </p:txEl>
                                          </p:spTgt>
                                        </p:tgtEl>
                                      </p:cBhvr>
                                    </p:animEffect>
                                    <p:anim calcmode="lin" valueType="num">
                                      <p:cBhvr>
                                        <p:cTn id="62"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Historical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12</a:t>
            </a:r>
            <a:endParaRPr lang="en-US" sz="2000" dirty="0">
              <a:latin typeface="Palatino Linotype" panose="02040502050505030304" pitchFamily="18" charset="0"/>
            </a:endParaRPr>
          </a:p>
        </p:txBody>
      </p:sp>
      <p:sp>
        <p:nvSpPr>
          <p:cNvPr id="5" name="TextBox 4"/>
          <p:cNvSpPr txBox="1"/>
          <p:nvPr/>
        </p:nvSpPr>
        <p:spPr>
          <a:xfrm>
            <a:off x="-76200" y="1970025"/>
            <a:ext cx="9220200" cy="4031873"/>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Termination Era (1940s &amp; 1950s)</a:t>
            </a:r>
          </a:p>
          <a:p>
            <a:pPr marL="914400" lvl="1" indent="-457200" algn="just">
              <a:buFont typeface="Arial" panose="020B0604020202020204" pitchFamily="34" charset="0"/>
              <a:buChar char="•"/>
            </a:pPr>
            <a:r>
              <a:rPr lang="en-US" sz="3200" dirty="0" smtClean="0"/>
              <a:t>Abolition or transfer </a:t>
            </a:r>
          </a:p>
          <a:p>
            <a:pPr lvl="1" algn="just"/>
            <a:r>
              <a:rPr lang="en-US" sz="3200" dirty="0"/>
              <a:t>	</a:t>
            </a:r>
            <a:r>
              <a:rPr lang="en-US" sz="3200" dirty="0" smtClean="0"/>
              <a:t>  of federal role for Indians</a:t>
            </a:r>
            <a:endParaRPr lang="en-US" sz="3200" dirty="0"/>
          </a:p>
          <a:p>
            <a:pPr marL="914400" lvl="1" indent="-457200" algn="just">
              <a:buFont typeface="Arial" panose="020B0604020202020204" pitchFamily="34" charset="0"/>
              <a:buChar char="•"/>
            </a:pPr>
            <a:r>
              <a:rPr lang="en-US" sz="3200" dirty="0" smtClean="0"/>
              <a:t>Over 100 tribes </a:t>
            </a:r>
          </a:p>
          <a:p>
            <a:pPr lvl="1" algn="just"/>
            <a:r>
              <a:rPr lang="en-US" sz="3200" dirty="0"/>
              <a:t>	</a:t>
            </a:r>
            <a:r>
              <a:rPr lang="en-US" sz="3200" dirty="0" smtClean="0"/>
              <a:t>   lost gov’t-to-gov’t relations</a:t>
            </a:r>
          </a:p>
          <a:p>
            <a:pPr marL="914400" lvl="1" indent="-457200" algn="just">
              <a:buFont typeface="Arial" panose="020B0604020202020204" pitchFamily="34" charset="0"/>
              <a:buChar char="•"/>
            </a:pPr>
            <a:r>
              <a:rPr lang="en-US" sz="3200" dirty="0" smtClean="0"/>
              <a:t>More federal Indian schools closed</a:t>
            </a:r>
            <a:endParaRPr lang="en-US" sz="3200" i="1" dirty="0" smtClean="0"/>
          </a:p>
          <a:p>
            <a:pPr marL="914400" lvl="1" indent="-457200" algn="just">
              <a:buFont typeface="Arial" panose="020B0604020202020204" pitchFamily="34" charset="0"/>
              <a:buChar char="•"/>
            </a:pPr>
            <a:r>
              <a:rPr lang="en-US" sz="3200" dirty="0" smtClean="0"/>
              <a:t>JOM &amp; Impact Aid subsidized state public schools</a:t>
            </a:r>
          </a:p>
          <a:p>
            <a:pPr lvl="1" algn="just"/>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6791" y="1970025"/>
            <a:ext cx="2038350" cy="2530366"/>
          </a:xfrm>
          <a:prstGeom prst="rect">
            <a:avLst/>
          </a:prstGeom>
        </p:spPr>
      </p:pic>
    </p:spTree>
    <p:extLst>
      <p:ext uri="{BB962C8B-B14F-4D97-AF65-F5344CB8AC3E}">
        <p14:creationId xmlns:p14="http://schemas.microsoft.com/office/powerpoint/2010/main" val="81726771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 calcmode="lin" valueType="num">
                                      <p:cBhvr>
                                        <p:cTn id="16" dur="1000" fill="hold"/>
                                        <p:tgtEl>
                                          <p:spTgt spid="2"/>
                                        </p:tgtEl>
                                        <p:attrNameLst>
                                          <p:attrName>style.rotation</p:attrName>
                                        </p:attrNameLst>
                                      </p:cBhvr>
                                      <p:tavLst>
                                        <p:tav tm="0">
                                          <p:val>
                                            <p:fltVal val="90"/>
                                          </p:val>
                                        </p:tav>
                                        <p:tav tm="100000">
                                          <p:val>
                                            <p:fltVal val="0"/>
                                          </p:val>
                                        </p:tav>
                                      </p:tavLst>
                                    </p:anim>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1000"/>
                                        <p:tgtEl>
                                          <p:spTgt spid="5">
                                            <p:txEl>
                                              <p:pRg st="1" end="1"/>
                                            </p:txEl>
                                          </p:spTgt>
                                        </p:tgtEl>
                                      </p:cBhvr>
                                    </p:animEffect>
                                    <p:anim calcmode="lin" valueType="num">
                                      <p:cBhvr>
                                        <p:cTn id="2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1000"/>
                                        <p:tgtEl>
                                          <p:spTgt spid="5">
                                            <p:txEl>
                                              <p:pRg st="2" end="2"/>
                                            </p:txEl>
                                          </p:spTgt>
                                        </p:tgtEl>
                                      </p:cBhvr>
                                    </p:animEffect>
                                    <p:anim calcmode="lin" valueType="num">
                                      <p:cBhvr>
                                        <p:cTn id="2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5">
                                            <p:txEl>
                                              <p:pRg st="3" end="3"/>
                                            </p:txEl>
                                          </p:spTgt>
                                        </p:tgtEl>
                                        <p:attrNameLst>
                                          <p:attrName>style.visibility</p:attrName>
                                        </p:attrNameLst>
                                      </p:cBhvr>
                                      <p:to>
                                        <p:strVal val="visible"/>
                                      </p:to>
                                    </p:set>
                                    <p:animEffect transition="in" filter="fade">
                                      <p:cBhvr>
                                        <p:cTn id="34" dur="1000"/>
                                        <p:tgtEl>
                                          <p:spTgt spid="5">
                                            <p:txEl>
                                              <p:pRg st="3" end="3"/>
                                            </p:txEl>
                                          </p:spTgt>
                                        </p:tgtEl>
                                      </p:cBhvr>
                                    </p:animEffect>
                                    <p:anim calcmode="lin" valueType="num">
                                      <p:cBhvr>
                                        <p:cTn id="3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3" end="3"/>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Effect transition="in" filter="fade">
                                      <p:cBhvr>
                                        <p:cTn id="39" dur="1000"/>
                                        <p:tgtEl>
                                          <p:spTgt spid="5">
                                            <p:txEl>
                                              <p:pRg st="4" end="4"/>
                                            </p:txEl>
                                          </p:spTgt>
                                        </p:tgtEl>
                                      </p:cBhvr>
                                    </p:animEffect>
                                    <p:anim calcmode="lin" valueType="num">
                                      <p:cBhvr>
                                        <p:cTn id="4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5">
                                            <p:txEl>
                                              <p:pRg st="5" end="5"/>
                                            </p:txEl>
                                          </p:spTgt>
                                        </p:tgtEl>
                                        <p:attrNameLst>
                                          <p:attrName>style.visibility</p:attrName>
                                        </p:attrNameLst>
                                      </p:cBhvr>
                                      <p:to>
                                        <p:strVal val="visible"/>
                                      </p:to>
                                    </p:set>
                                    <p:animEffect transition="in" filter="fade">
                                      <p:cBhvr>
                                        <p:cTn id="46" dur="1000"/>
                                        <p:tgtEl>
                                          <p:spTgt spid="5">
                                            <p:txEl>
                                              <p:pRg st="5" end="5"/>
                                            </p:txEl>
                                          </p:spTgt>
                                        </p:tgtEl>
                                      </p:cBhvr>
                                    </p:animEffect>
                                    <p:anim calcmode="lin" valueType="num">
                                      <p:cBhvr>
                                        <p:cTn id="47"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5">
                                            <p:txEl>
                                              <p:pRg st="6" end="6"/>
                                            </p:txEl>
                                          </p:spTgt>
                                        </p:tgtEl>
                                        <p:attrNameLst>
                                          <p:attrName>style.visibility</p:attrName>
                                        </p:attrNameLst>
                                      </p:cBhvr>
                                      <p:to>
                                        <p:strVal val="visible"/>
                                      </p:to>
                                    </p:set>
                                    <p:animEffect transition="in" filter="fade">
                                      <p:cBhvr>
                                        <p:cTn id="53" dur="1000"/>
                                        <p:tgtEl>
                                          <p:spTgt spid="5">
                                            <p:txEl>
                                              <p:pRg st="6" end="6"/>
                                            </p:txEl>
                                          </p:spTgt>
                                        </p:tgtEl>
                                      </p:cBhvr>
                                    </p:animEffect>
                                    <p:anim calcmode="lin" valueType="num">
                                      <p:cBhvr>
                                        <p:cTn id="54"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5"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143000"/>
            <a:ext cx="9524999" cy="584775"/>
          </a:xfrm>
          <a:prstGeom prst="rect">
            <a:avLst/>
          </a:prstGeom>
          <a:noFill/>
        </p:spPr>
        <p:txBody>
          <a:bodyPr wrap="square" rtlCol="0">
            <a:spAutoFit/>
          </a:bodyPr>
          <a:lstStyle/>
          <a:p>
            <a:pPr algn="ctr"/>
            <a:r>
              <a:rPr lang="en-US" sz="3200" b="1" u="sng" dirty="0">
                <a:latin typeface="+mj-lt"/>
              </a:rPr>
              <a:t> </a:t>
            </a:r>
            <a:r>
              <a:rPr lang="en-US" sz="3200" b="1" u="sng" dirty="0" smtClean="0">
                <a:latin typeface="+mj-lt"/>
              </a:rPr>
              <a:t>Present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13</a:t>
            </a:r>
            <a:endParaRPr lang="en-US" sz="2000" dirty="0">
              <a:latin typeface="Palatino Linotype" panose="02040502050505030304" pitchFamily="18" charset="0"/>
            </a:endParaRPr>
          </a:p>
        </p:txBody>
      </p:sp>
      <p:sp>
        <p:nvSpPr>
          <p:cNvPr id="5" name="TextBox 4"/>
          <p:cNvSpPr txBox="1"/>
          <p:nvPr/>
        </p:nvSpPr>
        <p:spPr>
          <a:xfrm>
            <a:off x="-76200" y="1727775"/>
            <a:ext cx="9220200" cy="4524315"/>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Self-Determination Era (1960s &amp; 1970s)</a:t>
            </a:r>
          </a:p>
          <a:p>
            <a:pPr marL="914400" lvl="1" indent="-457200" algn="just">
              <a:buFont typeface="Arial" panose="020B0604020202020204" pitchFamily="34" charset="0"/>
              <a:buChar char="•"/>
            </a:pPr>
            <a:r>
              <a:rPr lang="en-US" sz="3200" dirty="0" smtClean="0"/>
              <a:t>Many new federal programs recognized tribes</a:t>
            </a:r>
          </a:p>
          <a:p>
            <a:pPr marL="914400" lvl="1" indent="-457200" algn="just">
              <a:buFont typeface="Arial" panose="020B0604020202020204" pitchFamily="34" charset="0"/>
              <a:buChar char="•"/>
            </a:pPr>
            <a:r>
              <a:rPr lang="en-US" sz="3200" dirty="0" smtClean="0"/>
              <a:t>1963 Vocational Education Act</a:t>
            </a:r>
            <a:endParaRPr lang="en-US" sz="3200" dirty="0"/>
          </a:p>
          <a:p>
            <a:pPr marL="914400" lvl="1" indent="-457200" algn="just">
              <a:buFont typeface="Arial" panose="020B0604020202020204" pitchFamily="34" charset="0"/>
              <a:buChar char="•"/>
            </a:pPr>
            <a:r>
              <a:rPr lang="en-US" sz="3200" dirty="0" smtClean="0"/>
              <a:t>1965 Elementary &amp; Secondary Education Act  </a:t>
            </a:r>
          </a:p>
          <a:p>
            <a:pPr marL="914400" lvl="1" indent="-457200" algn="just">
              <a:buFont typeface="Arial" panose="020B0604020202020204" pitchFamily="34" charset="0"/>
              <a:buChar char="•"/>
            </a:pPr>
            <a:r>
              <a:rPr lang="en-US" sz="3200" dirty="0" smtClean="0"/>
              <a:t>1965 Head Start program</a:t>
            </a:r>
            <a:endParaRPr lang="en-US" sz="3200" i="1" dirty="0" smtClean="0"/>
          </a:p>
          <a:p>
            <a:pPr marL="914400" lvl="1" indent="-457200" algn="just">
              <a:buFont typeface="Arial" panose="020B0604020202020204" pitchFamily="34" charset="0"/>
              <a:buChar char="•"/>
            </a:pPr>
            <a:r>
              <a:rPr lang="en-US" sz="3200" dirty="0" smtClean="0"/>
              <a:t>1966 Adult Education Act</a:t>
            </a:r>
          </a:p>
          <a:p>
            <a:pPr marL="914400" lvl="1" indent="-457200" algn="just">
              <a:buFont typeface="Arial" panose="020B0604020202020204" pitchFamily="34" charset="0"/>
              <a:buChar char="•"/>
            </a:pPr>
            <a:r>
              <a:rPr lang="en-US" sz="3200" dirty="0" smtClean="0"/>
              <a:t>1969 </a:t>
            </a:r>
            <a:r>
              <a:rPr lang="en-US" sz="3200" i="1" dirty="0" smtClean="0"/>
              <a:t>Kennedy Report </a:t>
            </a:r>
            <a:endParaRPr lang="en-US" sz="3200" dirty="0"/>
          </a:p>
          <a:p>
            <a:pPr marL="1371600" lvl="2" indent="-457200" algn="just">
              <a:buFont typeface="Arial" panose="020B0604020202020204" pitchFamily="34" charset="0"/>
              <a:buChar char="•"/>
            </a:pPr>
            <a:r>
              <a:rPr lang="en-US" sz="3200" dirty="0" smtClean="0"/>
              <a:t>recommended increased Indian control </a:t>
            </a:r>
          </a:p>
          <a:p>
            <a:pPr lvl="2" algn="just"/>
            <a:r>
              <a:rPr lang="en-US" sz="3200" dirty="0"/>
              <a:t>	</a:t>
            </a:r>
            <a:r>
              <a:rPr lang="en-US" sz="3200" dirty="0" smtClean="0"/>
              <a:t>&amp; increased role of tribes in education </a:t>
            </a:r>
            <a:endParaRPr lang="en-US" sz="3200" dirty="0"/>
          </a:p>
        </p:txBody>
      </p:sp>
    </p:spTree>
    <p:extLst>
      <p:ext uri="{BB962C8B-B14F-4D97-AF65-F5344CB8AC3E}">
        <p14:creationId xmlns:p14="http://schemas.microsoft.com/office/powerpoint/2010/main" val="252133196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Effect transition="in" filter="fade">
                                      <p:cBhvr>
                                        <p:cTn id="63" dur="1000"/>
                                        <p:tgtEl>
                                          <p:spTgt spid="5">
                                            <p:txEl>
                                              <p:pRg st="8" end="8"/>
                                            </p:txEl>
                                          </p:spTgt>
                                        </p:tgtEl>
                                      </p:cBhvr>
                                    </p:animEffect>
                                    <p:anim calcmode="lin" valueType="num">
                                      <p:cBhvr>
                                        <p:cTn id="64"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Present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14</a:t>
            </a:r>
            <a:endParaRPr lang="en-US" sz="2000" dirty="0">
              <a:latin typeface="Palatino Linotype" panose="02040502050505030304" pitchFamily="18" charset="0"/>
            </a:endParaRPr>
          </a:p>
        </p:txBody>
      </p:sp>
      <p:sp>
        <p:nvSpPr>
          <p:cNvPr id="5" name="TextBox 4"/>
          <p:cNvSpPr txBox="1"/>
          <p:nvPr/>
        </p:nvSpPr>
        <p:spPr>
          <a:xfrm>
            <a:off x="-28575" y="1981200"/>
            <a:ext cx="9220200" cy="4524315"/>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Self-Determination Era (1960s &amp; 1970s)</a:t>
            </a:r>
          </a:p>
          <a:p>
            <a:pPr marL="914400" lvl="1" indent="-457200" algn="just">
              <a:buFont typeface="Arial" panose="020B0604020202020204" pitchFamily="34" charset="0"/>
              <a:buChar char="•"/>
            </a:pPr>
            <a:r>
              <a:rPr lang="en-US" sz="3200" dirty="0" smtClean="0"/>
              <a:t>1972 Indian Education Act</a:t>
            </a:r>
          </a:p>
          <a:p>
            <a:pPr marL="1371600" lvl="2" indent="-457200" algn="just">
              <a:buFont typeface="Arial" panose="020B0604020202020204" pitchFamily="34" charset="0"/>
              <a:buChar char="•"/>
            </a:pPr>
            <a:r>
              <a:rPr lang="en-US" sz="3200" dirty="0" smtClean="0"/>
              <a:t>Formula grant program </a:t>
            </a:r>
          </a:p>
          <a:p>
            <a:pPr lvl="2" algn="just"/>
            <a:r>
              <a:rPr lang="en-US" sz="3200" dirty="0"/>
              <a:t>	</a:t>
            </a:r>
            <a:r>
              <a:rPr lang="en-US" sz="3200" dirty="0" smtClean="0"/>
              <a:t>(now ESSA Title VI)</a:t>
            </a:r>
          </a:p>
          <a:p>
            <a:pPr marL="1371600" lvl="2" indent="-457200" algn="just">
              <a:buFont typeface="Arial" panose="020B0604020202020204" pitchFamily="34" charset="0"/>
              <a:buChar char="•"/>
            </a:pPr>
            <a:r>
              <a:rPr lang="en-US" sz="3200" dirty="0" smtClean="0"/>
              <a:t>Office of Indian Education </a:t>
            </a:r>
          </a:p>
          <a:p>
            <a:pPr lvl="2" algn="just"/>
            <a:r>
              <a:rPr lang="en-US" sz="3200" dirty="0"/>
              <a:t>	</a:t>
            </a:r>
            <a:r>
              <a:rPr lang="en-US" sz="3200" dirty="0" smtClean="0"/>
              <a:t>outside of BIA </a:t>
            </a:r>
          </a:p>
          <a:p>
            <a:pPr marL="1371600" lvl="2" indent="-457200" algn="just">
              <a:buFont typeface="Arial" panose="020B0604020202020204" pitchFamily="34" charset="0"/>
              <a:buChar char="•"/>
            </a:pPr>
            <a:r>
              <a:rPr lang="en-US" sz="3200" dirty="0" smtClean="0"/>
              <a:t>NACIE</a:t>
            </a:r>
          </a:p>
          <a:p>
            <a:pPr marL="1371600" lvl="2" indent="-457200" algn="just">
              <a:buFont typeface="Arial" panose="020B0604020202020204" pitchFamily="34" charset="0"/>
              <a:buChar char="•"/>
            </a:pPr>
            <a:r>
              <a:rPr lang="en-US" sz="3200" dirty="0" smtClean="0"/>
              <a:t>Nothing about tribal governance of education</a:t>
            </a:r>
          </a:p>
          <a:p>
            <a:pPr lvl="1" algn="just"/>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7065" y="2590800"/>
            <a:ext cx="2867025" cy="1925685"/>
          </a:xfrm>
          <a:prstGeom prst="rect">
            <a:avLst/>
          </a:prstGeom>
        </p:spPr>
      </p:pic>
    </p:spTree>
    <p:extLst>
      <p:ext uri="{BB962C8B-B14F-4D97-AF65-F5344CB8AC3E}">
        <p14:creationId xmlns:p14="http://schemas.microsoft.com/office/powerpoint/2010/main" val="62102963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arn(inVertical)">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fade">
                                      <p:cBhvr>
                                        <p:cTn id="26" dur="1000"/>
                                        <p:tgtEl>
                                          <p:spTgt spid="5">
                                            <p:txEl>
                                              <p:pRg st="2" end="2"/>
                                            </p:txEl>
                                          </p:spTgt>
                                        </p:tgtEl>
                                      </p:cBhvr>
                                    </p:animEffect>
                                    <p:anim calcmode="lin" valueType="num">
                                      <p:cBhvr>
                                        <p:cTn id="27"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Effect transition="in" filter="fade">
                                      <p:cBhvr>
                                        <p:cTn id="31" dur="1000"/>
                                        <p:tgtEl>
                                          <p:spTgt spid="5">
                                            <p:txEl>
                                              <p:pRg st="3" end="3"/>
                                            </p:txEl>
                                          </p:spTgt>
                                        </p:tgtEl>
                                      </p:cBhvr>
                                    </p:animEffect>
                                    <p:anim calcmode="lin" valueType="num">
                                      <p:cBhvr>
                                        <p:cTn id="3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5">
                                            <p:txEl>
                                              <p:pRg st="4" end="4"/>
                                            </p:txEl>
                                          </p:spTgt>
                                        </p:tgtEl>
                                        <p:attrNameLst>
                                          <p:attrName>style.visibility</p:attrName>
                                        </p:attrNameLst>
                                      </p:cBhvr>
                                      <p:to>
                                        <p:strVal val="visible"/>
                                      </p:to>
                                    </p:set>
                                    <p:animEffect transition="in" filter="fade">
                                      <p:cBhvr>
                                        <p:cTn id="38" dur="1000"/>
                                        <p:tgtEl>
                                          <p:spTgt spid="5">
                                            <p:txEl>
                                              <p:pRg st="4" end="4"/>
                                            </p:txEl>
                                          </p:spTgt>
                                        </p:tgtEl>
                                      </p:cBhvr>
                                    </p:animEffect>
                                    <p:anim calcmode="lin" valueType="num">
                                      <p:cBhvr>
                                        <p:cTn id="3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4" end="4"/>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Effect transition="in" filter="fade">
                                      <p:cBhvr>
                                        <p:cTn id="43" dur="1000"/>
                                        <p:tgtEl>
                                          <p:spTgt spid="5">
                                            <p:txEl>
                                              <p:pRg st="5" end="5"/>
                                            </p:txEl>
                                          </p:spTgt>
                                        </p:tgtEl>
                                      </p:cBhvr>
                                    </p:animEffect>
                                    <p:anim calcmode="lin" valueType="num">
                                      <p:cBhvr>
                                        <p:cTn id="44"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5">
                                            <p:txEl>
                                              <p:pRg st="6" end="6"/>
                                            </p:txEl>
                                          </p:spTgt>
                                        </p:tgtEl>
                                        <p:attrNameLst>
                                          <p:attrName>style.visibility</p:attrName>
                                        </p:attrNameLst>
                                      </p:cBhvr>
                                      <p:to>
                                        <p:strVal val="visible"/>
                                      </p:to>
                                    </p:set>
                                    <p:animEffect transition="in" filter="fade">
                                      <p:cBhvr>
                                        <p:cTn id="50" dur="1000"/>
                                        <p:tgtEl>
                                          <p:spTgt spid="5">
                                            <p:txEl>
                                              <p:pRg st="6" end="6"/>
                                            </p:txEl>
                                          </p:spTgt>
                                        </p:tgtEl>
                                      </p:cBhvr>
                                    </p:animEffect>
                                    <p:anim calcmode="lin" valueType="num">
                                      <p:cBhvr>
                                        <p:cTn id="51"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5">
                                            <p:txEl>
                                              <p:pRg st="7" end="7"/>
                                            </p:txEl>
                                          </p:spTgt>
                                        </p:tgtEl>
                                        <p:attrNameLst>
                                          <p:attrName>style.visibility</p:attrName>
                                        </p:attrNameLst>
                                      </p:cBhvr>
                                      <p:to>
                                        <p:strVal val="visible"/>
                                      </p:to>
                                    </p:set>
                                    <p:animEffect transition="in" filter="fade">
                                      <p:cBhvr>
                                        <p:cTn id="57" dur="1000"/>
                                        <p:tgtEl>
                                          <p:spTgt spid="5">
                                            <p:txEl>
                                              <p:pRg st="7" end="7"/>
                                            </p:txEl>
                                          </p:spTgt>
                                        </p:tgtEl>
                                      </p:cBhvr>
                                    </p:animEffect>
                                    <p:anim calcmode="lin" valueType="num">
                                      <p:cBhvr>
                                        <p:cTn id="58"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Present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15</a:t>
            </a:r>
            <a:endParaRPr lang="en-US" sz="2000" dirty="0">
              <a:latin typeface="Palatino Linotype" panose="02040502050505030304" pitchFamily="18" charset="0"/>
            </a:endParaRPr>
          </a:p>
        </p:txBody>
      </p:sp>
      <p:sp>
        <p:nvSpPr>
          <p:cNvPr id="5" name="TextBox 4"/>
          <p:cNvSpPr txBox="1"/>
          <p:nvPr/>
        </p:nvSpPr>
        <p:spPr>
          <a:xfrm>
            <a:off x="-28575" y="1981200"/>
            <a:ext cx="9220200" cy="4031873"/>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Self-Determination Era (1960s &amp; 1970s)</a:t>
            </a:r>
          </a:p>
          <a:p>
            <a:pPr marL="914400" lvl="1" indent="-457200" algn="just">
              <a:buFont typeface="Arial" panose="020B0604020202020204" pitchFamily="34" charset="0"/>
              <a:buChar char="•"/>
            </a:pPr>
            <a:r>
              <a:rPr lang="en-US" sz="3200" dirty="0" smtClean="0"/>
              <a:t>1970 President Nixon Policy</a:t>
            </a:r>
          </a:p>
          <a:p>
            <a:pPr marL="1371600" lvl="2" indent="-457200" algn="just">
              <a:buFont typeface="Arial" panose="020B0604020202020204" pitchFamily="34" charset="0"/>
              <a:buChar char="•"/>
            </a:pPr>
            <a:r>
              <a:rPr lang="en-US" sz="3200" dirty="0" smtClean="0"/>
              <a:t>Sovereignty over tribal Indians </a:t>
            </a:r>
          </a:p>
          <a:p>
            <a:pPr lvl="2" algn="just"/>
            <a:r>
              <a:rPr lang="en-US" sz="3200" dirty="0"/>
              <a:t>	</a:t>
            </a:r>
            <a:r>
              <a:rPr lang="en-US" sz="3200" dirty="0" smtClean="0"/>
              <a:t>is first &amp; foremost </a:t>
            </a:r>
          </a:p>
          <a:p>
            <a:pPr lvl="2" algn="just"/>
            <a:r>
              <a:rPr lang="en-US" sz="3200" dirty="0"/>
              <a:t>	</a:t>
            </a:r>
            <a:r>
              <a:rPr lang="en-US" sz="3200" dirty="0" smtClean="0"/>
              <a:t>with their tribal governments</a:t>
            </a:r>
          </a:p>
          <a:p>
            <a:pPr marL="1371600" lvl="2" indent="-457200" algn="just">
              <a:buFont typeface="Arial" panose="020B0604020202020204" pitchFamily="34" charset="0"/>
              <a:buChar char="•"/>
            </a:pPr>
            <a:r>
              <a:rPr lang="en-US" sz="3200" dirty="0" smtClean="0"/>
              <a:t>Federal government must support </a:t>
            </a:r>
          </a:p>
          <a:p>
            <a:pPr lvl="2" algn="just"/>
            <a:r>
              <a:rPr lang="en-US" sz="3200" dirty="0"/>
              <a:t>	</a:t>
            </a:r>
            <a:r>
              <a:rPr lang="en-US" sz="3200" dirty="0" smtClean="0"/>
              <a:t>&amp; strengthen tribal governments</a:t>
            </a:r>
          </a:p>
          <a:p>
            <a:pPr lvl="1" algn="just"/>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2514600"/>
            <a:ext cx="2362200" cy="1606643"/>
          </a:xfrm>
          <a:prstGeom prst="rect">
            <a:avLst/>
          </a:prstGeom>
        </p:spPr>
      </p:pic>
    </p:spTree>
    <p:extLst>
      <p:ext uri="{BB962C8B-B14F-4D97-AF65-F5344CB8AC3E}">
        <p14:creationId xmlns:p14="http://schemas.microsoft.com/office/powerpoint/2010/main" val="4188091952"/>
      </p:ext>
    </p:extLst>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arn(inVertical)">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fade">
                                      <p:cBhvr>
                                        <p:cTn id="26" dur="1000"/>
                                        <p:tgtEl>
                                          <p:spTgt spid="5">
                                            <p:txEl>
                                              <p:pRg st="2" end="2"/>
                                            </p:txEl>
                                          </p:spTgt>
                                        </p:tgtEl>
                                      </p:cBhvr>
                                    </p:animEffect>
                                    <p:anim calcmode="lin" valueType="num">
                                      <p:cBhvr>
                                        <p:cTn id="27"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Effect transition="in" filter="fade">
                                      <p:cBhvr>
                                        <p:cTn id="31" dur="1000"/>
                                        <p:tgtEl>
                                          <p:spTgt spid="5">
                                            <p:txEl>
                                              <p:pRg st="3" end="3"/>
                                            </p:txEl>
                                          </p:spTgt>
                                        </p:tgtEl>
                                      </p:cBhvr>
                                    </p:animEffect>
                                    <p:anim calcmode="lin" valueType="num">
                                      <p:cBhvr>
                                        <p:cTn id="3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Effect transition="in" filter="fade">
                                      <p:cBhvr>
                                        <p:cTn id="36" dur="1000"/>
                                        <p:tgtEl>
                                          <p:spTgt spid="5">
                                            <p:txEl>
                                              <p:pRg st="4" end="4"/>
                                            </p:txEl>
                                          </p:spTgt>
                                        </p:tgtEl>
                                      </p:cBhvr>
                                    </p:animEffect>
                                    <p:anim calcmode="lin" valueType="num">
                                      <p:cBhvr>
                                        <p:cTn id="37"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Effect transition="in" filter="fade">
                                      <p:cBhvr>
                                        <p:cTn id="43" dur="1000"/>
                                        <p:tgtEl>
                                          <p:spTgt spid="5">
                                            <p:txEl>
                                              <p:pRg st="5" end="5"/>
                                            </p:txEl>
                                          </p:spTgt>
                                        </p:tgtEl>
                                      </p:cBhvr>
                                    </p:animEffect>
                                    <p:anim calcmode="lin" valueType="num">
                                      <p:cBhvr>
                                        <p:cTn id="44"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5" end="5"/>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5">
                                            <p:txEl>
                                              <p:pRg st="6" end="6"/>
                                            </p:txEl>
                                          </p:spTgt>
                                        </p:tgtEl>
                                        <p:attrNameLst>
                                          <p:attrName>style.visibility</p:attrName>
                                        </p:attrNameLst>
                                      </p:cBhvr>
                                      <p:to>
                                        <p:strVal val="visible"/>
                                      </p:to>
                                    </p:set>
                                    <p:animEffect transition="in" filter="fade">
                                      <p:cBhvr>
                                        <p:cTn id="48" dur="1000"/>
                                        <p:tgtEl>
                                          <p:spTgt spid="5">
                                            <p:txEl>
                                              <p:pRg st="6" end="6"/>
                                            </p:txEl>
                                          </p:spTgt>
                                        </p:tgtEl>
                                      </p:cBhvr>
                                    </p:animEffect>
                                    <p:anim calcmode="lin" valueType="num">
                                      <p:cBhvr>
                                        <p:cTn id="4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Present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16</a:t>
            </a:r>
            <a:endParaRPr lang="en-US" sz="2000" dirty="0">
              <a:latin typeface="Palatino Linotype" panose="02040502050505030304" pitchFamily="18" charset="0"/>
            </a:endParaRPr>
          </a:p>
        </p:txBody>
      </p:sp>
      <p:sp>
        <p:nvSpPr>
          <p:cNvPr id="5" name="TextBox 4"/>
          <p:cNvSpPr txBox="1"/>
          <p:nvPr/>
        </p:nvSpPr>
        <p:spPr>
          <a:xfrm>
            <a:off x="-80357" y="1803975"/>
            <a:ext cx="9240981" cy="4524315"/>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Self-Determination Era (1960s &amp; 1970s)</a:t>
            </a:r>
          </a:p>
          <a:p>
            <a:pPr marL="914400" lvl="1" indent="-457200" algn="just">
              <a:buFont typeface="Arial" panose="020B0604020202020204" pitchFamily="34" charset="0"/>
              <a:buChar char="•"/>
            </a:pPr>
            <a:r>
              <a:rPr lang="en-US" sz="3200" dirty="0" smtClean="0"/>
              <a:t>1975 Self-Determination Act</a:t>
            </a:r>
          </a:p>
          <a:p>
            <a:pPr marL="1371600" lvl="2" indent="-457200" algn="just">
              <a:buFont typeface="Arial" panose="020B0604020202020204" pitchFamily="34" charset="0"/>
              <a:buChar char="•"/>
            </a:pPr>
            <a:r>
              <a:rPr lang="en-US" sz="3200" dirty="0" smtClean="0"/>
              <a:t>Title I allows tribes to contract programs </a:t>
            </a:r>
          </a:p>
          <a:p>
            <a:pPr lvl="2" algn="just"/>
            <a:r>
              <a:rPr lang="en-US" sz="3200" dirty="0"/>
              <a:t>	</a:t>
            </a:r>
            <a:r>
              <a:rPr lang="en-US" sz="3200" dirty="0" smtClean="0"/>
              <a:t>&amp; services formerly administered by </a:t>
            </a:r>
          </a:p>
          <a:p>
            <a:pPr lvl="2" algn="just"/>
            <a:r>
              <a:rPr lang="en-US" sz="3200" dirty="0" smtClean="0"/>
              <a:t>	federal gov’t, including BIA schools</a:t>
            </a:r>
          </a:p>
          <a:p>
            <a:pPr marL="1371600" lvl="2" indent="-457200">
              <a:buFont typeface="Arial" panose="020B0604020202020204" pitchFamily="34" charset="0"/>
              <a:buChar char="•"/>
            </a:pPr>
            <a:r>
              <a:rPr lang="en-US" sz="3200" dirty="0" smtClean="0"/>
              <a:t>Title II reformed JOM to prioritize contracts </a:t>
            </a:r>
          </a:p>
          <a:p>
            <a:pPr lvl="3"/>
            <a:r>
              <a:rPr lang="en-US" sz="3200" dirty="0"/>
              <a:t>	</a:t>
            </a:r>
            <a:r>
              <a:rPr lang="en-US" sz="3200" dirty="0" smtClean="0"/>
              <a:t>to tribes, increase state &amp; LEA compliance, 	&amp; provide for elected Indian parent 	committees</a:t>
            </a:r>
            <a:endParaRPr lang="en-US" sz="3200" dirty="0"/>
          </a:p>
        </p:txBody>
      </p:sp>
    </p:spTree>
    <p:extLst>
      <p:ext uri="{BB962C8B-B14F-4D97-AF65-F5344CB8AC3E}">
        <p14:creationId xmlns:p14="http://schemas.microsoft.com/office/powerpoint/2010/main" val="263432654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1000"/>
                                        <p:tgtEl>
                                          <p:spTgt spid="5">
                                            <p:txEl>
                                              <p:pRg st="3" end="3"/>
                                            </p:txEl>
                                          </p:spTgt>
                                        </p:tgtEl>
                                      </p:cBhvr>
                                    </p:animEffect>
                                    <p:anim calcmode="lin" valueType="num">
                                      <p:cBhvr>
                                        <p:cTn id="2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fade">
                                      <p:cBhvr>
                                        <p:cTn id="31" dur="1000"/>
                                        <p:tgtEl>
                                          <p:spTgt spid="5">
                                            <p:txEl>
                                              <p:pRg st="4" end="4"/>
                                            </p:txEl>
                                          </p:spTgt>
                                        </p:tgtEl>
                                      </p:cBhvr>
                                    </p:animEffect>
                                    <p:anim calcmode="lin" valueType="num">
                                      <p:cBhvr>
                                        <p:cTn id="3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5">
                                            <p:txEl>
                                              <p:pRg st="5" end="5"/>
                                            </p:txEl>
                                          </p:spTgt>
                                        </p:tgtEl>
                                        <p:attrNameLst>
                                          <p:attrName>style.visibility</p:attrName>
                                        </p:attrNameLst>
                                      </p:cBhvr>
                                      <p:to>
                                        <p:strVal val="visible"/>
                                      </p:to>
                                    </p:set>
                                    <p:animEffect transition="in" filter="fade">
                                      <p:cBhvr>
                                        <p:cTn id="38" dur="1000"/>
                                        <p:tgtEl>
                                          <p:spTgt spid="5">
                                            <p:txEl>
                                              <p:pRg st="5" end="5"/>
                                            </p:txEl>
                                          </p:spTgt>
                                        </p:tgtEl>
                                      </p:cBhvr>
                                    </p:animEffect>
                                    <p:anim calcmode="lin" valueType="num">
                                      <p:cBhvr>
                                        <p:cTn id="3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5">
                                            <p:txEl>
                                              <p:pRg st="6" end="6"/>
                                            </p:txEl>
                                          </p:spTgt>
                                        </p:tgtEl>
                                        <p:attrNameLst>
                                          <p:attrName>style.visibility</p:attrName>
                                        </p:attrNameLst>
                                      </p:cBhvr>
                                      <p:to>
                                        <p:strVal val="visible"/>
                                      </p:to>
                                    </p:set>
                                    <p:animEffect transition="in" filter="fade">
                                      <p:cBhvr>
                                        <p:cTn id="45" dur="1000"/>
                                        <p:tgtEl>
                                          <p:spTgt spid="5">
                                            <p:txEl>
                                              <p:pRg st="6" end="6"/>
                                            </p:txEl>
                                          </p:spTgt>
                                        </p:tgtEl>
                                      </p:cBhvr>
                                    </p:animEffect>
                                    <p:anim calcmode="lin" valueType="num">
                                      <p:cBhvr>
                                        <p:cTn id="46"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Present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17</a:t>
            </a:r>
            <a:endParaRPr lang="en-US" sz="2000" dirty="0">
              <a:latin typeface="Palatino Linotype" panose="02040502050505030304" pitchFamily="18" charset="0"/>
            </a:endParaRPr>
          </a:p>
        </p:txBody>
      </p:sp>
      <p:sp>
        <p:nvSpPr>
          <p:cNvPr id="5" name="TextBox 4"/>
          <p:cNvSpPr txBox="1"/>
          <p:nvPr/>
        </p:nvSpPr>
        <p:spPr>
          <a:xfrm>
            <a:off x="-103204" y="1989075"/>
            <a:ext cx="9220200" cy="4031873"/>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Self-Determination Era (1960s &amp; 1970s)</a:t>
            </a:r>
          </a:p>
          <a:p>
            <a:pPr marL="914400" lvl="1" indent="-457200" algn="just">
              <a:buFont typeface="Arial" panose="020B0604020202020204" pitchFamily="34" charset="0"/>
              <a:buChar char="•"/>
            </a:pPr>
            <a:r>
              <a:rPr lang="en-US" sz="3200" dirty="0" smtClean="0"/>
              <a:t>1978 ESEA Re-authorization</a:t>
            </a:r>
          </a:p>
          <a:p>
            <a:pPr marL="1371600" lvl="2" indent="-457200" algn="just">
              <a:buFont typeface="Arial" panose="020B0604020202020204" pitchFamily="34" charset="0"/>
              <a:buChar char="•"/>
            </a:pPr>
            <a:r>
              <a:rPr lang="en-US" sz="3200" dirty="0" smtClean="0"/>
              <a:t>Impact Aid IPPs require tribal participation</a:t>
            </a:r>
          </a:p>
          <a:p>
            <a:pPr marL="1371600" lvl="2" indent="-457200" algn="just">
              <a:buFont typeface="Arial" panose="020B0604020202020204" pitchFamily="34" charset="0"/>
              <a:buChar char="•"/>
            </a:pPr>
            <a:r>
              <a:rPr lang="en-US" sz="3200" dirty="0" smtClean="0"/>
              <a:t>BIA-funded schools to develop education standards in consultation with tribes</a:t>
            </a:r>
          </a:p>
          <a:p>
            <a:pPr lvl="2" algn="just"/>
            <a:endParaRPr lang="en-US" sz="3200" dirty="0" smtClean="0"/>
          </a:p>
          <a:p>
            <a:pPr marL="914400" lvl="1" indent="-457200" algn="just">
              <a:buFont typeface="Arial" panose="020B0604020202020204" pitchFamily="34" charset="0"/>
              <a:buChar char="•"/>
            </a:pPr>
            <a:r>
              <a:rPr lang="en-US" sz="3200" dirty="0" smtClean="0"/>
              <a:t>1978 Tribally Controlled </a:t>
            </a:r>
          </a:p>
          <a:p>
            <a:pPr lvl="1" algn="just"/>
            <a:r>
              <a:rPr lang="en-US" sz="3200" dirty="0"/>
              <a:t>	 </a:t>
            </a:r>
            <a:r>
              <a:rPr lang="en-US" sz="3200" dirty="0" smtClean="0"/>
              <a:t>   Community College Act  </a:t>
            </a:r>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4653455"/>
            <a:ext cx="1272556" cy="1348443"/>
          </a:xfrm>
          <a:prstGeom prst="rect">
            <a:avLst/>
          </a:prstGeom>
        </p:spPr>
      </p:pic>
    </p:spTree>
    <p:extLst>
      <p:ext uri="{BB962C8B-B14F-4D97-AF65-F5344CB8AC3E}">
        <p14:creationId xmlns:p14="http://schemas.microsoft.com/office/powerpoint/2010/main" val="42243362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1000"/>
                                        <p:tgtEl>
                                          <p:spTgt spid="5">
                                            <p:txEl>
                                              <p:pRg st="5" end="5"/>
                                            </p:txEl>
                                          </p:spTgt>
                                        </p:tgtEl>
                                      </p:cBhvr>
                                    </p:animEffect>
                                    <p:anim calcmode="lin" valueType="num">
                                      <p:cBhvr>
                                        <p:cTn id="3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5" end="5"/>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5">
                                            <p:txEl>
                                              <p:pRg st="6" end="6"/>
                                            </p:txEl>
                                          </p:spTgt>
                                        </p:tgtEl>
                                        <p:attrNameLst>
                                          <p:attrName>style.visibility</p:attrName>
                                        </p:attrNameLst>
                                      </p:cBhvr>
                                      <p:to>
                                        <p:strVal val="visible"/>
                                      </p:to>
                                    </p:set>
                                    <p:animEffect transition="in" filter="fade">
                                      <p:cBhvr>
                                        <p:cTn id="40" dur="1000"/>
                                        <p:tgtEl>
                                          <p:spTgt spid="5">
                                            <p:txEl>
                                              <p:pRg st="6" end="6"/>
                                            </p:txEl>
                                          </p:spTgt>
                                        </p:tgtEl>
                                      </p:cBhvr>
                                    </p:animEffect>
                                    <p:anim calcmode="lin" valueType="num">
                                      <p:cBhvr>
                                        <p:cTn id="41"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2000"/>
                                        <p:tgtEl>
                                          <p:spTgt spid="2"/>
                                        </p:tgtEl>
                                      </p:cBhvr>
                                    </p:animEffect>
                                    <p:anim calcmode="lin" valueType="num">
                                      <p:cBhvr>
                                        <p:cTn id="48" dur="2000" fill="hold"/>
                                        <p:tgtEl>
                                          <p:spTgt spid="2"/>
                                        </p:tgtEl>
                                        <p:attrNameLst>
                                          <p:attrName>ppt_w</p:attrName>
                                        </p:attrNameLst>
                                      </p:cBhvr>
                                      <p:tavLst>
                                        <p:tav tm="0" fmla="#ppt_w*sin(2.5*pi*$)">
                                          <p:val>
                                            <p:fltVal val="0"/>
                                          </p:val>
                                        </p:tav>
                                        <p:tav tm="100000">
                                          <p:val>
                                            <p:fltVal val="1"/>
                                          </p:val>
                                        </p:tav>
                                      </p:tavLst>
                                    </p:anim>
                                    <p:anim calcmode="lin" valueType="num">
                                      <p:cBhvr>
                                        <p:cTn id="4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Present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18</a:t>
            </a:r>
            <a:endParaRPr lang="en-US" sz="2000" dirty="0">
              <a:latin typeface="Palatino Linotype" panose="02040502050505030304" pitchFamily="18" charset="0"/>
            </a:endParaRPr>
          </a:p>
        </p:txBody>
      </p:sp>
      <p:sp>
        <p:nvSpPr>
          <p:cNvPr id="5" name="TextBox 4"/>
          <p:cNvSpPr txBox="1"/>
          <p:nvPr/>
        </p:nvSpPr>
        <p:spPr>
          <a:xfrm>
            <a:off x="-87772" y="1674750"/>
            <a:ext cx="9220200" cy="4524315"/>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Self-Determination Era (1980s)</a:t>
            </a:r>
          </a:p>
          <a:p>
            <a:pPr marL="914400" lvl="1" indent="-457200" algn="just">
              <a:buFont typeface="Arial" panose="020B0604020202020204" pitchFamily="34" charset="0"/>
              <a:buChar char="•"/>
            </a:pPr>
            <a:r>
              <a:rPr lang="en-US" sz="3200" dirty="0" smtClean="0"/>
              <a:t>1984 ESEA Reauthorization</a:t>
            </a:r>
          </a:p>
          <a:p>
            <a:pPr marL="1371600" lvl="2" indent="-457200" algn="just">
              <a:buFont typeface="Arial" panose="020B0604020202020204" pitchFamily="34" charset="0"/>
              <a:buChar char="•"/>
            </a:pPr>
            <a:r>
              <a:rPr lang="en-US" sz="3200" dirty="0" smtClean="0"/>
              <a:t>1</a:t>
            </a:r>
            <a:r>
              <a:rPr lang="en-US" sz="3200" baseline="30000" dirty="0" smtClean="0"/>
              <a:t>st</a:t>
            </a:r>
            <a:r>
              <a:rPr lang="en-US" sz="3200" dirty="0" smtClean="0"/>
              <a:t> mention of Tribal Education Departments</a:t>
            </a:r>
          </a:p>
          <a:p>
            <a:pPr marL="1371600" lvl="2" indent="-457200" algn="just">
              <a:buFont typeface="Arial" panose="020B0604020202020204" pitchFamily="34" charset="0"/>
              <a:buChar char="•"/>
            </a:pPr>
            <a:r>
              <a:rPr lang="en-US" sz="3200" dirty="0" smtClean="0"/>
              <a:t>Tribes can use ‘638 funds for TEDs &amp; Codes</a:t>
            </a:r>
          </a:p>
          <a:p>
            <a:pPr lvl="2" algn="just"/>
            <a:endParaRPr lang="en-US" sz="3200" dirty="0" smtClean="0"/>
          </a:p>
          <a:p>
            <a:pPr marL="914400" lvl="1" indent="-457200" algn="just">
              <a:buFont typeface="Arial" panose="020B0604020202020204" pitchFamily="34" charset="0"/>
              <a:buChar char="•"/>
            </a:pPr>
            <a:r>
              <a:rPr lang="en-US" sz="3200" dirty="0" smtClean="0"/>
              <a:t>1988 ESEA Reauthorization</a:t>
            </a:r>
          </a:p>
          <a:p>
            <a:pPr marL="1371600" lvl="2" indent="-457200" algn="just">
              <a:buFont typeface="Arial" panose="020B0604020202020204" pitchFamily="34" charset="0"/>
              <a:buChar char="•"/>
            </a:pPr>
            <a:r>
              <a:rPr lang="en-US" sz="3200" dirty="0" smtClean="0"/>
              <a:t>BIA-funded school actions require </a:t>
            </a:r>
          </a:p>
          <a:p>
            <a:pPr lvl="2" algn="just"/>
            <a:r>
              <a:rPr lang="en-US" sz="3200" dirty="0"/>
              <a:t>	</a:t>
            </a:r>
            <a:r>
              <a:rPr lang="en-US" sz="3200" dirty="0" smtClean="0"/>
              <a:t>tribal consultation, &amp; request or approval</a:t>
            </a:r>
          </a:p>
          <a:p>
            <a:pPr marL="1371600" lvl="2" indent="-457200" algn="just">
              <a:buFont typeface="Arial" panose="020B0604020202020204" pitchFamily="34" charset="0"/>
              <a:buChar char="•"/>
            </a:pPr>
            <a:r>
              <a:rPr lang="en-US" sz="3200" dirty="0" smtClean="0"/>
              <a:t>Authorization for direct funding for TEDs </a:t>
            </a:r>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7000" y="1803975"/>
            <a:ext cx="1600200" cy="896112"/>
          </a:xfrm>
          <a:prstGeom prst="rect">
            <a:avLst/>
          </a:prstGeom>
        </p:spPr>
      </p:pic>
    </p:spTree>
    <p:extLst>
      <p:ext uri="{BB962C8B-B14F-4D97-AF65-F5344CB8AC3E}">
        <p14:creationId xmlns:p14="http://schemas.microsoft.com/office/powerpoint/2010/main" val="351764696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heel(1)">
                                      <p:cBhvr>
                                        <p:cTn id="28" dur="2000"/>
                                        <p:tgtEl>
                                          <p:spTgt spid="2"/>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fade">
                                      <p:cBhvr>
                                        <p:cTn id="33" dur="1000"/>
                                        <p:tgtEl>
                                          <p:spTgt spid="5">
                                            <p:txEl>
                                              <p:pRg st="3" end="3"/>
                                            </p:txEl>
                                          </p:spTgt>
                                        </p:tgtEl>
                                      </p:cBhvr>
                                    </p:animEffect>
                                    <p:anim calcmode="lin" valueType="num">
                                      <p:cBhvr>
                                        <p:cTn id="3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5">
                                            <p:txEl>
                                              <p:pRg st="5" end="5"/>
                                            </p:txEl>
                                          </p:spTgt>
                                        </p:tgtEl>
                                        <p:attrNameLst>
                                          <p:attrName>style.visibility</p:attrName>
                                        </p:attrNameLst>
                                      </p:cBhvr>
                                      <p:to>
                                        <p:strVal val="visible"/>
                                      </p:to>
                                    </p:set>
                                    <p:animEffect transition="in" filter="fade">
                                      <p:cBhvr>
                                        <p:cTn id="40" dur="1000"/>
                                        <p:tgtEl>
                                          <p:spTgt spid="5">
                                            <p:txEl>
                                              <p:pRg st="5" end="5"/>
                                            </p:txEl>
                                          </p:spTgt>
                                        </p:tgtEl>
                                      </p:cBhvr>
                                    </p:animEffect>
                                    <p:anim calcmode="lin" valueType="num">
                                      <p:cBhvr>
                                        <p:cTn id="41"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5">
                                            <p:txEl>
                                              <p:pRg st="6" end="6"/>
                                            </p:txEl>
                                          </p:spTgt>
                                        </p:tgtEl>
                                        <p:attrNameLst>
                                          <p:attrName>style.visibility</p:attrName>
                                        </p:attrNameLst>
                                      </p:cBhvr>
                                      <p:to>
                                        <p:strVal val="visible"/>
                                      </p:to>
                                    </p:set>
                                    <p:animEffect transition="in" filter="fade">
                                      <p:cBhvr>
                                        <p:cTn id="47" dur="1000"/>
                                        <p:tgtEl>
                                          <p:spTgt spid="5">
                                            <p:txEl>
                                              <p:pRg st="6" end="6"/>
                                            </p:txEl>
                                          </p:spTgt>
                                        </p:tgtEl>
                                      </p:cBhvr>
                                    </p:animEffect>
                                    <p:anim calcmode="lin" valueType="num">
                                      <p:cBhvr>
                                        <p:cTn id="4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5">
                                            <p:txEl>
                                              <p:pRg st="6" end="6"/>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5">
                                            <p:txEl>
                                              <p:pRg st="7" end="7"/>
                                            </p:txEl>
                                          </p:spTgt>
                                        </p:tgtEl>
                                        <p:attrNameLst>
                                          <p:attrName>style.visibility</p:attrName>
                                        </p:attrNameLst>
                                      </p:cBhvr>
                                      <p:to>
                                        <p:strVal val="visible"/>
                                      </p:to>
                                    </p:set>
                                    <p:animEffect transition="in" filter="fade">
                                      <p:cBhvr>
                                        <p:cTn id="52" dur="1000"/>
                                        <p:tgtEl>
                                          <p:spTgt spid="5">
                                            <p:txEl>
                                              <p:pRg st="7" end="7"/>
                                            </p:txEl>
                                          </p:spTgt>
                                        </p:tgtEl>
                                      </p:cBhvr>
                                    </p:animEffect>
                                    <p:anim calcmode="lin" valueType="num">
                                      <p:cBhvr>
                                        <p:cTn id="5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5">
                                            <p:txEl>
                                              <p:pRg st="8" end="8"/>
                                            </p:txEl>
                                          </p:spTgt>
                                        </p:tgtEl>
                                        <p:attrNameLst>
                                          <p:attrName>style.visibility</p:attrName>
                                        </p:attrNameLst>
                                      </p:cBhvr>
                                      <p:to>
                                        <p:strVal val="visible"/>
                                      </p:to>
                                    </p:set>
                                    <p:animEffect transition="in" filter="fade">
                                      <p:cBhvr>
                                        <p:cTn id="59" dur="1000"/>
                                        <p:tgtEl>
                                          <p:spTgt spid="5">
                                            <p:txEl>
                                              <p:pRg st="8" end="8"/>
                                            </p:txEl>
                                          </p:spTgt>
                                        </p:tgtEl>
                                      </p:cBhvr>
                                    </p:animEffect>
                                    <p:anim calcmode="lin" valueType="num">
                                      <p:cBhvr>
                                        <p:cTn id="60"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1"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1471" y="1036320"/>
            <a:ext cx="8073910" cy="584775"/>
          </a:xfrm>
          <a:prstGeom prst="rect">
            <a:avLst/>
          </a:prstGeom>
          <a:noFill/>
        </p:spPr>
        <p:txBody>
          <a:bodyPr wrap="square" rtlCol="0">
            <a:spAutoFit/>
          </a:bodyPr>
          <a:lstStyle/>
          <a:p>
            <a:pPr algn="ctr"/>
            <a:r>
              <a:rPr lang="en-US" sz="3200" b="1" u="sng" dirty="0" smtClean="0">
                <a:latin typeface="+mj-lt"/>
              </a:rPr>
              <a:t>K-12 Native Student Population</a:t>
            </a:r>
          </a:p>
        </p:txBody>
      </p:sp>
      <p:sp>
        <p:nvSpPr>
          <p:cNvPr id="6" name="TextBox 5"/>
          <p:cNvSpPr txBox="1"/>
          <p:nvPr/>
        </p:nvSpPr>
        <p:spPr>
          <a:xfrm>
            <a:off x="8804090" y="5801843"/>
            <a:ext cx="314510" cy="400110"/>
          </a:xfrm>
          <a:prstGeom prst="rect">
            <a:avLst/>
          </a:prstGeom>
          <a:noFill/>
        </p:spPr>
        <p:txBody>
          <a:bodyPr wrap="none" rtlCol="0">
            <a:spAutoFit/>
          </a:bodyPr>
          <a:lstStyle/>
          <a:p>
            <a:r>
              <a:rPr lang="en-US" sz="2000" dirty="0" smtClean="0">
                <a:latin typeface="Palatino Linotype" panose="02040502050505030304" pitchFamily="18" charset="0"/>
              </a:rPr>
              <a:t>1</a:t>
            </a:r>
            <a:endParaRPr lang="en-US" sz="2000" dirty="0">
              <a:latin typeface="Palatino Linotype" panose="02040502050505030304" pitchFamily="18" charset="0"/>
            </a:endParaRPr>
          </a:p>
        </p:txBody>
      </p:sp>
      <p:sp>
        <p:nvSpPr>
          <p:cNvPr id="5" name="TextBox 4"/>
          <p:cNvSpPr txBox="1"/>
          <p:nvPr/>
        </p:nvSpPr>
        <p:spPr>
          <a:xfrm>
            <a:off x="136505" y="1524000"/>
            <a:ext cx="8824839" cy="4708981"/>
          </a:xfrm>
          <a:prstGeom prst="rect">
            <a:avLst/>
          </a:prstGeom>
          <a:noFill/>
        </p:spPr>
        <p:txBody>
          <a:bodyPr wrap="square" rtlCol="0">
            <a:spAutoFit/>
          </a:bodyPr>
          <a:lstStyle/>
          <a:p>
            <a:pPr lvl="1" algn="just"/>
            <a:endParaRPr lang="en-US" sz="2000" dirty="0"/>
          </a:p>
          <a:p>
            <a:pPr marL="800100" lvl="1" indent="-342900" algn="just">
              <a:buFont typeface="Wingdings" panose="05000000000000000000" pitchFamily="2" charset="2"/>
              <a:buChar char="Ø"/>
            </a:pPr>
            <a:r>
              <a:rPr lang="en-US" sz="2000" dirty="0" smtClean="0"/>
              <a:t> Total population of American Indians &amp; Alaska Natives </a:t>
            </a:r>
          </a:p>
          <a:p>
            <a:pPr lvl="1" algn="just"/>
            <a:r>
              <a:rPr lang="en-US" sz="2000" dirty="0"/>
              <a:t>	</a:t>
            </a:r>
            <a:r>
              <a:rPr lang="en-US" sz="2000" dirty="0" smtClean="0"/>
              <a:t>	in United States today is about @ 3 million</a:t>
            </a:r>
          </a:p>
          <a:p>
            <a:pPr lvl="1" algn="just"/>
            <a:endParaRPr lang="en-US" sz="2000" dirty="0"/>
          </a:p>
          <a:p>
            <a:pPr marL="800100" lvl="1" indent="-342900" algn="just">
              <a:buFont typeface="Wingdings" panose="05000000000000000000" pitchFamily="2" charset="2"/>
              <a:buChar char="Ø"/>
            </a:pPr>
            <a:r>
              <a:rPr lang="en-US" sz="2000" dirty="0" smtClean="0"/>
              <a:t> Total AI / AN K-12 student population nationwide is about @ </a:t>
            </a:r>
            <a:r>
              <a:rPr lang="en-US" sz="2000" dirty="0"/>
              <a:t>650,000 </a:t>
            </a:r>
          </a:p>
          <a:p>
            <a:pPr lvl="1" algn="just"/>
            <a:endParaRPr lang="en-US" sz="2000" dirty="0" smtClean="0"/>
          </a:p>
          <a:p>
            <a:pPr marL="800100" lvl="1" indent="-342900" algn="just">
              <a:buFont typeface="Wingdings" panose="05000000000000000000" pitchFamily="2" charset="2"/>
              <a:buChar char="Ø"/>
            </a:pPr>
            <a:r>
              <a:rPr lang="en-US" sz="2000" dirty="0" smtClean="0"/>
              <a:t> Only 1.2 % of K-12 students nationwide, but in 5 states, </a:t>
            </a:r>
            <a:r>
              <a:rPr lang="en-US" sz="2000" dirty="0"/>
              <a:t>&gt;</a:t>
            </a:r>
            <a:r>
              <a:rPr lang="en-US" sz="2000" dirty="0" smtClean="0"/>
              <a:t> 10%:</a:t>
            </a:r>
          </a:p>
          <a:p>
            <a:pPr lvl="1" algn="just"/>
            <a:r>
              <a:rPr lang="en-US" sz="2000" dirty="0" smtClean="0"/>
              <a:t>	Alaska, Oklahoma, Montana, New Mexico &amp; South Dakota</a:t>
            </a:r>
          </a:p>
          <a:p>
            <a:pPr marL="800100" lvl="1" indent="-342900" algn="just">
              <a:buFont typeface="Wingdings" panose="05000000000000000000" pitchFamily="2" charset="2"/>
              <a:buChar char="Ø"/>
            </a:pPr>
            <a:endParaRPr lang="en-US" sz="2000" dirty="0"/>
          </a:p>
          <a:p>
            <a:pPr marL="800100" lvl="1" indent="-342900" algn="just">
              <a:buFont typeface="Wingdings" panose="05000000000000000000" pitchFamily="2" charset="2"/>
              <a:buChar char="Ø"/>
            </a:pPr>
            <a:r>
              <a:rPr lang="en-US" sz="2000" dirty="0" smtClean="0"/>
              <a:t>Over 90% AI /AN K-12 students attend state public schools; </a:t>
            </a:r>
          </a:p>
          <a:p>
            <a:pPr lvl="2" algn="just"/>
            <a:r>
              <a:rPr lang="en-US" sz="2000" dirty="0"/>
              <a:t>	</a:t>
            </a:r>
            <a:r>
              <a:rPr lang="en-US" sz="2000" dirty="0" smtClean="0"/>
              <a:t>less than 10% attend BIE-funded schools</a:t>
            </a:r>
          </a:p>
          <a:p>
            <a:pPr lvl="1" algn="just"/>
            <a:endParaRPr lang="en-US" sz="2000" dirty="0"/>
          </a:p>
          <a:p>
            <a:pPr lvl="1" algn="ctr"/>
            <a:r>
              <a:rPr lang="en-US" sz="2000" dirty="0">
                <a:hlinkClick r:id="rId3"/>
              </a:rPr>
              <a:t>http://www.ncai.org/about-tribes/demographics</a:t>
            </a:r>
            <a:endParaRPr lang="en-US" sz="2000" dirty="0" smtClean="0"/>
          </a:p>
          <a:p>
            <a:pPr lvl="1" algn="ctr"/>
            <a:endParaRPr lang="en-US" sz="2000" dirty="0"/>
          </a:p>
          <a:p>
            <a:pPr lvl="1" algn="ctr"/>
            <a:r>
              <a:rPr lang="en-US" sz="2000" dirty="0">
                <a:hlinkClick r:id="rId4"/>
              </a:rPr>
              <a:t>http://www.niea.org/our-story/history/information-on-native-students</a:t>
            </a:r>
            <a:r>
              <a:rPr lang="en-US" sz="2000" dirty="0" smtClean="0">
                <a:hlinkClick r:id="rId4"/>
              </a:rPr>
              <a:t>/</a:t>
            </a:r>
            <a:endParaRPr lang="en-US" sz="2000" dirty="0" smtClean="0"/>
          </a:p>
        </p:txBody>
      </p:sp>
      <p:pic>
        <p:nvPicPr>
          <p:cNvPr id="1026" name="Picture 2" descr="C:\Users\melody\AppData\Local\Microsoft\Windows\Temporary Internet Files\Content.IE5\293MNFX6\outline-map-united-states-detailed-showing-state-borders-great-lakes-major-bays-30332727[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0" y="1609915"/>
            <a:ext cx="1629908" cy="1073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075857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ipe(down)">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 calcmode="lin" valueType="num">
                                      <p:cBhvr additive="base">
                                        <p:cTn id="22"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 calcmode="lin" valueType="num">
                                      <p:cBhvr additive="base">
                                        <p:cTn id="28"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 calcmode="lin" valueType="num">
                                      <p:cBhvr additive="base">
                                        <p:cTn id="32"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5">
                                            <p:txEl>
                                              <p:pRg st="9" end="9"/>
                                            </p:txEl>
                                          </p:spTgt>
                                        </p:tgtEl>
                                        <p:attrNameLst>
                                          <p:attrName>style.visibility</p:attrName>
                                        </p:attrNameLst>
                                      </p:cBhvr>
                                      <p:to>
                                        <p:strVal val="visible"/>
                                      </p:to>
                                    </p:set>
                                    <p:anim calcmode="lin" valueType="num">
                                      <p:cBhvr additive="base">
                                        <p:cTn id="38"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 calcmode="lin" valueType="num">
                                      <p:cBhvr additive="base">
                                        <p:cTn id="42"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5">
                                            <p:txEl>
                                              <p:pRg st="12" end="12"/>
                                            </p:txEl>
                                          </p:spTgt>
                                        </p:tgtEl>
                                        <p:attrNameLst>
                                          <p:attrName>style.visibility</p:attrName>
                                        </p:attrNameLst>
                                      </p:cBhvr>
                                      <p:to>
                                        <p:strVal val="visible"/>
                                      </p:to>
                                    </p:set>
                                    <p:anim calcmode="lin" valueType="num">
                                      <p:cBhvr additive="base">
                                        <p:cTn id="48"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5">
                                            <p:txEl>
                                              <p:pRg st="14" end="14"/>
                                            </p:txEl>
                                          </p:spTgt>
                                        </p:tgtEl>
                                        <p:attrNameLst>
                                          <p:attrName>style.visibility</p:attrName>
                                        </p:attrNameLst>
                                      </p:cBhvr>
                                      <p:to>
                                        <p:strVal val="visible"/>
                                      </p:to>
                                    </p:set>
                                    <p:anim calcmode="lin" valueType="num">
                                      <p:cBhvr additive="base">
                                        <p:cTn id="54"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Present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19</a:t>
            </a:r>
            <a:endParaRPr lang="en-US" sz="2000" dirty="0">
              <a:latin typeface="Palatino Linotype" panose="02040502050505030304" pitchFamily="18" charset="0"/>
            </a:endParaRPr>
          </a:p>
        </p:txBody>
      </p:sp>
      <p:sp>
        <p:nvSpPr>
          <p:cNvPr id="5" name="TextBox 4"/>
          <p:cNvSpPr txBox="1"/>
          <p:nvPr/>
        </p:nvSpPr>
        <p:spPr>
          <a:xfrm>
            <a:off x="-131779" y="1752600"/>
            <a:ext cx="9220200" cy="4524315"/>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Self-Determination Era (1990s)</a:t>
            </a:r>
          </a:p>
          <a:p>
            <a:pPr marL="914400" lvl="1" indent="-457200" algn="just">
              <a:buFont typeface="Arial" panose="020B0604020202020204" pitchFamily="34" charset="0"/>
              <a:buChar char="•"/>
            </a:pPr>
            <a:r>
              <a:rPr lang="en-US" sz="3200" dirty="0" smtClean="0"/>
              <a:t>1991 </a:t>
            </a:r>
            <a:r>
              <a:rPr lang="en-US" sz="3200" i="1" dirty="0" smtClean="0"/>
              <a:t>Indian Nations at Risk Report</a:t>
            </a:r>
          </a:p>
          <a:p>
            <a:pPr marL="1371600" lvl="2" indent="-457200" algn="just">
              <a:buFont typeface="Arial" panose="020B0604020202020204" pitchFamily="34" charset="0"/>
              <a:buChar char="•"/>
            </a:pPr>
            <a:r>
              <a:rPr lang="en-US" sz="3200" dirty="0" smtClean="0"/>
              <a:t>Recommends state-tribal</a:t>
            </a:r>
          </a:p>
          <a:p>
            <a:pPr lvl="2" algn="just"/>
            <a:r>
              <a:rPr lang="en-US" sz="3200" dirty="0"/>
              <a:t>	</a:t>
            </a:r>
            <a:r>
              <a:rPr lang="en-US" sz="3200" dirty="0" smtClean="0"/>
              <a:t> governmental partnerships</a:t>
            </a:r>
          </a:p>
          <a:p>
            <a:pPr lvl="2" algn="just"/>
            <a:r>
              <a:rPr lang="en-US" sz="3200" dirty="0" smtClean="0"/>
              <a:t>	 in public school education </a:t>
            </a:r>
          </a:p>
          <a:p>
            <a:pPr lvl="2" algn="just"/>
            <a:endParaRPr lang="en-US" sz="3200" dirty="0" smtClean="0"/>
          </a:p>
          <a:p>
            <a:pPr marL="914400" lvl="1" indent="-457200" algn="just">
              <a:buFont typeface="Arial" panose="020B0604020202020204" pitchFamily="34" charset="0"/>
              <a:buChar char="•"/>
            </a:pPr>
            <a:r>
              <a:rPr lang="en-US" sz="3200" dirty="0" smtClean="0"/>
              <a:t>1994 ESEA Reauthorization</a:t>
            </a:r>
          </a:p>
          <a:p>
            <a:pPr marL="1371600" lvl="2" indent="-457200">
              <a:buFont typeface="Arial" panose="020B0604020202020204" pitchFamily="34" charset="0"/>
              <a:buChar char="•"/>
            </a:pPr>
            <a:r>
              <a:rPr lang="en-US" sz="3200" dirty="0" smtClean="0"/>
              <a:t>Authorization for direct funding for TEDs through US Department of Education  </a:t>
            </a:r>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0040" y="2133600"/>
            <a:ext cx="1924050" cy="2371725"/>
          </a:xfrm>
          <a:prstGeom prst="rect">
            <a:avLst/>
          </a:prstGeom>
        </p:spPr>
      </p:pic>
    </p:spTree>
    <p:extLst>
      <p:ext uri="{BB962C8B-B14F-4D97-AF65-F5344CB8AC3E}">
        <p14:creationId xmlns:p14="http://schemas.microsoft.com/office/powerpoint/2010/main" val="270660774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circle(in)">
                                      <p:cBhvr>
                                        <p:cTn id="21" dur="20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fade">
                                      <p:cBhvr>
                                        <p:cTn id="26" dur="1000"/>
                                        <p:tgtEl>
                                          <p:spTgt spid="5">
                                            <p:txEl>
                                              <p:pRg st="2" end="2"/>
                                            </p:txEl>
                                          </p:spTgt>
                                        </p:tgtEl>
                                      </p:cBhvr>
                                    </p:animEffect>
                                    <p:anim calcmode="lin" valueType="num">
                                      <p:cBhvr>
                                        <p:cTn id="27"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Effect transition="in" filter="fade">
                                      <p:cBhvr>
                                        <p:cTn id="31" dur="1000"/>
                                        <p:tgtEl>
                                          <p:spTgt spid="5">
                                            <p:txEl>
                                              <p:pRg st="3" end="3"/>
                                            </p:txEl>
                                          </p:spTgt>
                                        </p:tgtEl>
                                      </p:cBhvr>
                                    </p:animEffect>
                                    <p:anim calcmode="lin" valueType="num">
                                      <p:cBhvr>
                                        <p:cTn id="3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Effect transition="in" filter="fade">
                                      <p:cBhvr>
                                        <p:cTn id="36" dur="1000"/>
                                        <p:tgtEl>
                                          <p:spTgt spid="5">
                                            <p:txEl>
                                              <p:pRg st="4" end="4"/>
                                            </p:txEl>
                                          </p:spTgt>
                                        </p:tgtEl>
                                      </p:cBhvr>
                                    </p:animEffect>
                                    <p:anim calcmode="lin" valueType="num">
                                      <p:cBhvr>
                                        <p:cTn id="37"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Effect transition="in" filter="fade">
                                      <p:cBhvr>
                                        <p:cTn id="43" dur="1000"/>
                                        <p:tgtEl>
                                          <p:spTgt spid="5">
                                            <p:txEl>
                                              <p:pRg st="6" end="6"/>
                                            </p:txEl>
                                          </p:spTgt>
                                        </p:tgtEl>
                                      </p:cBhvr>
                                    </p:animEffect>
                                    <p:anim calcmode="lin" valueType="num">
                                      <p:cBhvr>
                                        <p:cTn id="44"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5">
                                            <p:txEl>
                                              <p:pRg st="7" end="7"/>
                                            </p:txEl>
                                          </p:spTgt>
                                        </p:tgtEl>
                                        <p:attrNameLst>
                                          <p:attrName>style.visibility</p:attrName>
                                        </p:attrNameLst>
                                      </p:cBhvr>
                                      <p:to>
                                        <p:strVal val="visible"/>
                                      </p:to>
                                    </p:set>
                                    <p:animEffect transition="in" filter="fade">
                                      <p:cBhvr>
                                        <p:cTn id="50" dur="1000"/>
                                        <p:tgtEl>
                                          <p:spTgt spid="5">
                                            <p:txEl>
                                              <p:pRg st="7" end="7"/>
                                            </p:txEl>
                                          </p:spTgt>
                                        </p:tgtEl>
                                      </p:cBhvr>
                                    </p:animEffect>
                                    <p:anim calcmode="lin" valueType="num">
                                      <p:cBhvr>
                                        <p:cTn id="51"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Present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20</a:t>
            </a:r>
            <a:endParaRPr lang="en-US" sz="2000" dirty="0">
              <a:latin typeface="Palatino Linotype" panose="02040502050505030304" pitchFamily="18" charset="0"/>
            </a:endParaRPr>
          </a:p>
        </p:txBody>
      </p:sp>
      <p:sp>
        <p:nvSpPr>
          <p:cNvPr id="5" name="TextBox 4"/>
          <p:cNvSpPr txBox="1"/>
          <p:nvPr/>
        </p:nvSpPr>
        <p:spPr>
          <a:xfrm>
            <a:off x="-131779" y="1752600"/>
            <a:ext cx="9220200" cy="4031873"/>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Self-Determination Era (2000s)</a:t>
            </a:r>
          </a:p>
          <a:p>
            <a:pPr marL="914400" lvl="1" indent="-457200" algn="just">
              <a:buFont typeface="Arial" panose="020B0604020202020204" pitchFamily="34" charset="0"/>
              <a:buChar char="•"/>
            </a:pPr>
            <a:r>
              <a:rPr lang="en-US" sz="3200" dirty="0" smtClean="0"/>
              <a:t>2001 ESEA Reauthorization (NCLB)</a:t>
            </a:r>
            <a:endParaRPr lang="en-US" sz="3200" i="1" dirty="0" smtClean="0"/>
          </a:p>
          <a:p>
            <a:pPr marL="1371600" lvl="2" indent="-457200">
              <a:buFont typeface="Arial" panose="020B0604020202020204" pitchFamily="34" charset="0"/>
              <a:buChar char="•"/>
            </a:pPr>
            <a:r>
              <a:rPr lang="en-US" sz="3200" dirty="0" smtClean="0"/>
              <a:t>Strengthened provisions for tribal accreditation of certain BIE-funded schools</a:t>
            </a:r>
          </a:p>
          <a:p>
            <a:pPr marL="1371600" lvl="2" indent="-457200">
              <a:buFont typeface="Arial" panose="020B0604020202020204" pitchFamily="34" charset="0"/>
              <a:buChar char="•"/>
            </a:pPr>
            <a:r>
              <a:rPr lang="en-US" sz="3200" dirty="0" smtClean="0"/>
              <a:t>Retained both TED direct funding authorizations</a:t>
            </a:r>
          </a:p>
          <a:p>
            <a:pPr lvl="2" algn="just"/>
            <a:endParaRPr lang="en-US" sz="3200" dirty="0" smtClean="0"/>
          </a:p>
          <a:p>
            <a:pPr marL="914400" lvl="1" indent="-457200" algn="just">
              <a:buFont typeface="Arial" panose="020B0604020202020204" pitchFamily="34" charset="0"/>
              <a:buChar char="•"/>
            </a:pPr>
            <a:r>
              <a:rPr lang="en-US" sz="3200" dirty="0" smtClean="0"/>
              <a:t>FY 2015 1</a:t>
            </a:r>
            <a:r>
              <a:rPr lang="en-US" sz="3200" baseline="30000" dirty="0" smtClean="0"/>
              <a:t>st</a:t>
            </a:r>
            <a:r>
              <a:rPr lang="en-US" sz="3200" dirty="0" smtClean="0"/>
              <a:t> appropriations for TEDs   </a:t>
            </a:r>
            <a:endParaRPr lang="en-US" sz="3200" dirty="0"/>
          </a:p>
        </p:txBody>
      </p:sp>
    </p:spTree>
    <p:extLst>
      <p:ext uri="{BB962C8B-B14F-4D97-AF65-F5344CB8AC3E}">
        <p14:creationId xmlns:p14="http://schemas.microsoft.com/office/powerpoint/2010/main" val="22860760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1000"/>
                                        <p:tgtEl>
                                          <p:spTgt spid="5">
                                            <p:txEl>
                                              <p:pRg st="5" end="5"/>
                                            </p:txEl>
                                          </p:spTgt>
                                        </p:tgtEl>
                                      </p:cBhvr>
                                    </p:animEffect>
                                    <p:anim calcmode="lin" valueType="num">
                                      <p:cBhvr>
                                        <p:cTn id="3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Present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21</a:t>
            </a:r>
            <a:endParaRPr lang="en-US" sz="2000" dirty="0">
              <a:latin typeface="Palatino Linotype" panose="02040502050505030304" pitchFamily="18" charset="0"/>
            </a:endParaRPr>
          </a:p>
        </p:txBody>
      </p:sp>
      <p:sp>
        <p:nvSpPr>
          <p:cNvPr id="5" name="TextBox 4"/>
          <p:cNvSpPr txBox="1"/>
          <p:nvPr/>
        </p:nvSpPr>
        <p:spPr>
          <a:xfrm>
            <a:off x="-76200" y="1677638"/>
            <a:ext cx="9220200" cy="4524315"/>
          </a:xfrm>
          <a:prstGeom prst="rect">
            <a:avLst/>
          </a:prstGeom>
          <a:noFill/>
        </p:spPr>
        <p:txBody>
          <a:bodyPr wrap="square" rtlCol="0">
            <a:spAutoFit/>
          </a:bodyPr>
          <a:lstStyle/>
          <a:p>
            <a:pPr marL="342900" indent="-342900" algn="just">
              <a:buFont typeface="Wingdings" panose="05000000000000000000" pitchFamily="2" charset="2"/>
              <a:buChar char="Ø"/>
            </a:pPr>
            <a:r>
              <a:rPr lang="en-US" sz="3200" dirty="0" smtClean="0"/>
              <a:t>Self-Determination Era (2000s)</a:t>
            </a:r>
          </a:p>
          <a:p>
            <a:pPr marL="914400" lvl="1" indent="-457200" algn="just">
              <a:buFont typeface="Arial" panose="020B0604020202020204" pitchFamily="34" charset="0"/>
              <a:buChar char="•"/>
            </a:pPr>
            <a:r>
              <a:rPr lang="en-US" sz="3200" dirty="0" smtClean="0"/>
              <a:t>2015 ESEA Reauthorization (ESSA)</a:t>
            </a:r>
          </a:p>
          <a:p>
            <a:pPr marL="1371600" lvl="2" indent="-457200" algn="just">
              <a:buFont typeface="Arial" panose="020B0604020202020204" pitchFamily="34" charset="0"/>
              <a:buChar char="•"/>
            </a:pPr>
            <a:r>
              <a:rPr lang="en-US" sz="3200" dirty="0" smtClean="0"/>
              <a:t>Requires states to consult with tribes </a:t>
            </a:r>
          </a:p>
          <a:p>
            <a:pPr lvl="2" algn="just"/>
            <a:r>
              <a:rPr lang="en-US" sz="3200" dirty="0"/>
              <a:t>	</a:t>
            </a:r>
            <a:r>
              <a:rPr lang="en-US" sz="3200" dirty="0" smtClean="0"/>
              <a:t>for Title I funding</a:t>
            </a:r>
          </a:p>
          <a:p>
            <a:pPr marL="1371600" lvl="2" indent="-457200" algn="just">
              <a:buFont typeface="Arial" panose="020B0604020202020204" pitchFamily="34" charset="0"/>
              <a:buChar char="•"/>
            </a:pPr>
            <a:r>
              <a:rPr lang="en-US" sz="3200" dirty="0" smtClean="0"/>
              <a:t>Makes permanent State-Tribal </a:t>
            </a:r>
          </a:p>
          <a:p>
            <a:pPr lvl="2" algn="just"/>
            <a:r>
              <a:rPr lang="en-US" sz="3200" dirty="0"/>
              <a:t>	</a:t>
            </a:r>
            <a:r>
              <a:rPr lang="en-US" sz="3200" dirty="0" smtClean="0"/>
              <a:t>Education Partnership grant program</a:t>
            </a:r>
          </a:p>
          <a:p>
            <a:pPr marL="1371600" lvl="2" indent="-457200" algn="just">
              <a:buFont typeface="Arial" panose="020B0604020202020204" pitchFamily="34" charset="0"/>
              <a:buChar char="•"/>
            </a:pPr>
            <a:r>
              <a:rPr lang="en-US" sz="3200" dirty="0" smtClean="0"/>
              <a:t>Requires LEAs to consult with tribes for </a:t>
            </a:r>
          </a:p>
          <a:p>
            <a:pPr lvl="2" algn="just"/>
            <a:r>
              <a:rPr lang="en-US" sz="3200" dirty="0"/>
              <a:t>	</a:t>
            </a:r>
            <a:r>
              <a:rPr lang="en-US" sz="3200" dirty="0" smtClean="0"/>
              <a:t>all funding &amp; specifically for Formula Grants</a:t>
            </a:r>
          </a:p>
          <a:p>
            <a:pPr marL="1371600" lvl="2" indent="-457200" algn="just">
              <a:buFont typeface="Arial" panose="020B0604020202020204" pitchFamily="34" charset="0"/>
              <a:buChar char="•"/>
            </a:pPr>
            <a:r>
              <a:rPr lang="en-US" sz="3200" dirty="0" smtClean="0"/>
              <a:t>Requires BIE to consult with tribes for Title VI </a:t>
            </a:r>
            <a:endParaRPr lang="en-US" sz="3200" dirty="0"/>
          </a:p>
        </p:txBody>
      </p:sp>
    </p:spTree>
    <p:extLst>
      <p:ext uri="{BB962C8B-B14F-4D97-AF65-F5344CB8AC3E}">
        <p14:creationId xmlns:p14="http://schemas.microsoft.com/office/powerpoint/2010/main" val="3813003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1000"/>
                                        <p:tgtEl>
                                          <p:spTgt spid="5">
                                            <p:txEl>
                                              <p:pRg st="3" end="3"/>
                                            </p:txEl>
                                          </p:spTgt>
                                        </p:tgtEl>
                                      </p:cBhvr>
                                    </p:animEffect>
                                    <p:anim calcmode="lin" valueType="num">
                                      <p:cBhvr>
                                        <p:cTn id="2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Effect transition="in" filter="fade">
                                      <p:cBhvr>
                                        <p:cTn id="33" dur="1000"/>
                                        <p:tgtEl>
                                          <p:spTgt spid="5">
                                            <p:txEl>
                                              <p:pRg st="4" end="4"/>
                                            </p:txEl>
                                          </p:spTgt>
                                        </p:tgtEl>
                                      </p:cBhvr>
                                    </p:animEffect>
                                    <p:anim calcmode="lin" valueType="num">
                                      <p:cBhvr>
                                        <p:cTn id="34"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
                                            <p:txEl>
                                              <p:pRg st="5" end="5"/>
                                            </p:txEl>
                                          </p:spTgt>
                                        </p:tgtEl>
                                        <p:attrNameLst>
                                          <p:attrName>style.visibility</p:attrName>
                                        </p:attrNameLst>
                                      </p:cBhvr>
                                      <p:to>
                                        <p:strVal val="visible"/>
                                      </p:to>
                                    </p:set>
                                    <p:animEffect transition="in" filter="fade">
                                      <p:cBhvr>
                                        <p:cTn id="38" dur="1000"/>
                                        <p:tgtEl>
                                          <p:spTgt spid="5">
                                            <p:txEl>
                                              <p:pRg st="5" end="5"/>
                                            </p:txEl>
                                          </p:spTgt>
                                        </p:tgtEl>
                                      </p:cBhvr>
                                    </p:animEffect>
                                    <p:anim calcmode="lin" valueType="num">
                                      <p:cBhvr>
                                        <p:cTn id="3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5">
                                            <p:txEl>
                                              <p:pRg st="6" end="6"/>
                                            </p:txEl>
                                          </p:spTgt>
                                        </p:tgtEl>
                                        <p:attrNameLst>
                                          <p:attrName>style.visibility</p:attrName>
                                        </p:attrNameLst>
                                      </p:cBhvr>
                                      <p:to>
                                        <p:strVal val="visible"/>
                                      </p:to>
                                    </p:set>
                                    <p:animEffect transition="in" filter="fade">
                                      <p:cBhvr>
                                        <p:cTn id="45" dur="1000"/>
                                        <p:tgtEl>
                                          <p:spTgt spid="5">
                                            <p:txEl>
                                              <p:pRg st="6" end="6"/>
                                            </p:txEl>
                                          </p:spTgt>
                                        </p:tgtEl>
                                      </p:cBhvr>
                                    </p:animEffect>
                                    <p:anim calcmode="lin" valueType="num">
                                      <p:cBhvr>
                                        <p:cTn id="46"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5">
                                            <p:txEl>
                                              <p:pRg st="6" end="6"/>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5">
                                            <p:txEl>
                                              <p:pRg st="7" end="7"/>
                                            </p:txEl>
                                          </p:spTgt>
                                        </p:tgtEl>
                                        <p:attrNameLst>
                                          <p:attrName>style.visibility</p:attrName>
                                        </p:attrNameLst>
                                      </p:cBhvr>
                                      <p:to>
                                        <p:strVal val="visible"/>
                                      </p:to>
                                    </p:set>
                                    <p:animEffect transition="in" filter="fade">
                                      <p:cBhvr>
                                        <p:cTn id="50" dur="1000"/>
                                        <p:tgtEl>
                                          <p:spTgt spid="5">
                                            <p:txEl>
                                              <p:pRg st="7" end="7"/>
                                            </p:txEl>
                                          </p:spTgt>
                                        </p:tgtEl>
                                      </p:cBhvr>
                                    </p:animEffect>
                                    <p:anim calcmode="lin" valueType="num">
                                      <p:cBhvr>
                                        <p:cTn id="51"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5">
                                            <p:txEl>
                                              <p:pRg st="8" end="8"/>
                                            </p:txEl>
                                          </p:spTgt>
                                        </p:tgtEl>
                                        <p:attrNameLst>
                                          <p:attrName>style.visibility</p:attrName>
                                        </p:attrNameLst>
                                      </p:cBhvr>
                                      <p:to>
                                        <p:strVal val="visible"/>
                                      </p:to>
                                    </p:set>
                                    <p:animEffect transition="in" filter="fade">
                                      <p:cBhvr>
                                        <p:cTn id="57" dur="1000"/>
                                        <p:tgtEl>
                                          <p:spTgt spid="5">
                                            <p:txEl>
                                              <p:pRg st="8" end="8"/>
                                            </p:txEl>
                                          </p:spTgt>
                                        </p:tgtEl>
                                      </p:cBhvr>
                                    </p:animEffect>
                                    <p:anim calcmode="lin" valueType="num">
                                      <p:cBhvr>
                                        <p:cTn id="58"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smtClean="0">
                <a:latin typeface="+mj-lt"/>
              </a:rPr>
              <a:t>Present Federal Indian Education Laws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22</a:t>
            </a:r>
            <a:endParaRPr lang="en-US" sz="2000" dirty="0">
              <a:latin typeface="Palatino Linotype" panose="02040502050505030304" pitchFamily="18" charset="0"/>
            </a:endParaRPr>
          </a:p>
        </p:txBody>
      </p:sp>
      <p:sp>
        <p:nvSpPr>
          <p:cNvPr id="5" name="TextBox 4"/>
          <p:cNvSpPr txBox="1"/>
          <p:nvPr/>
        </p:nvSpPr>
        <p:spPr>
          <a:xfrm>
            <a:off x="-76200" y="2438400"/>
            <a:ext cx="9220200" cy="4031873"/>
          </a:xfrm>
          <a:prstGeom prst="rect">
            <a:avLst/>
          </a:prstGeom>
          <a:noFill/>
        </p:spPr>
        <p:txBody>
          <a:bodyPr wrap="square" rtlCol="0">
            <a:spAutoFit/>
          </a:bodyPr>
          <a:lstStyle/>
          <a:p>
            <a:pPr marL="914400" lvl="1" indent="-457200" algn="just">
              <a:buFont typeface="Wingdings" panose="05000000000000000000" pitchFamily="2" charset="2"/>
              <a:buChar char="Ø"/>
            </a:pPr>
            <a:endParaRPr lang="en-US" sz="3200" dirty="0" smtClean="0"/>
          </a:p>
          <a:p>
            <a:pPr marL="914400" lvl="1" indent="-457200" algn="just">
              <a:buFont typeface="Wingdings" panose="05000000000000000000" pitchFamily="2" charset="2"/>
              <a:buChar char="Ø"/>
            </a:pPr>
            <a:r>
              <a:rPr lang="en-US" sz="3200" dirty="0" smtClean="0"/>
              <a:t>2015 ESSA Title I consultation requirement</a:t>
            </a:r>
          </a:p>
          <a:p>
            <a:pPr marL="1371600" lvl="2" indent="-457200" algn="just">
              <a:buFont typeface="Arial" panose="020B0604020202020204" pitchFamily="34" charset="0"/>
              <a:buChar char="•"/>
            </a:pPr>
            <a:r>
              <a:rPr lang="en-US" sz="3200" dirty="0" smtClean="0"/>
              <a:t>Current annual appropriations </a:t>
            </a:r>
          </a:p>
          <a:p>
            <a:pPr lvl="2" algn="just"/>
            <a:r>
              <a:rPr lang="en-US" sz="3200" dirty="0"/>
              <a:t>	</a:t>
            </a:r>
            <a:r>
              <a:rPr lang="en-US" sz="3200" dirty="0" smtClean="0"/>
              <a:t>- for JOM @ &lt; $4 million</a:t>
            </a:r>
          </a:p>
          <a:p>
            <a:pPr lvl="2" algn="just"/>
            <a:r>
              <a:rPr lang="en-US" sz="3200" dirty="0"/>
              <a:t>	</a:t>
            </a:r>
            <a:r>
              <a:rPr lang="en-US" sz="3200" dirty="0" smtClean="0"/>
              <a:t>- for IEA Formula Grants @ $100 million</a:t>
            </a:r>
          </a:p>
          <a:p>
            <a:pPr lvl="2" algn="just"/>
            <a:r>
              <a:rPr lang="en-US" sz="3200" dirty="0"/>
              <a:t>	</a:t>
            </a:r>
            <a:r>
              <a:rPr lang="en-US" sz="3200" dirty="0" smtClean="0"/>
              <a:t>- for Title I @</a:t>
            </a:r>
          </a:p>
          <a:p>
            <a:pPr lvl="2" algn="just"/>
            <a:r>
              <a:rPr lang="en-US" sz="3200" dirty="0" smtClean="0"/>
              <a:t>			$16 billion</a:t>
            </a:r>
          </a:p>
          <a:p>
            <a:pPr lvl="2" algn="just"/>
            <a:r>
              <a:rPr lang="en-US" sz="3200" dirty="0" smtClean="0"/>
              <a:t> </a:t>
            </a:r>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015248">
            <a:off x="6478102" y="1835437"/>
            <a:ext cx="1445733" cy="1036563"/>
          </a:xfrm>
          <a:prstGeom prst="rect">
            <a:avLst/>
          </a:prstGeom>
        </p:spPr>
      </p:pic>
    </p:spTree>
    <p:extLst>
      <p:ext uri="{BB962C8B-B14F-4D97-AF65-F5344CB8AC3E}">
        <p14:creationId xmlns:p14="http://schemas.microsoft.com/office/powerpoint/2010/main" val="73453268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2"/>
                                        </p:tgtEl>
                                      </p:cBhvr>
                                    </p:animEffect>
                                    <p:animScale>
                                      <p:cBhvr>
                                        <p:cTn id="17" dur="250" autoRev="1" fill="hold"/>
                                        <p:tgtEl>
                                          <p:spTgt spid="2"/>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1000"/>
                                        <p:tgtEl>
                                          <p:spTgt spid="5">
                                            <p:txEl>
                                              <p:pRg st="1" end="1"/>
                                            </p:txEl>
                                          </p:spTgt>
                                        </p:tgtEl>
                                      </p:cBhvr>
                                    </p:animEffect>
                                    <p:anim calcmode="lin" valueType="num">
                                      <p:cBhvr>
                                        <p:cTn id="2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Effect transition="in" filter="fade">
                                      <p:cBhvr>
                                        <p:cTn id="29" dur="1000"/>
                                        <p:tgtEl>
                                          <p:spTgt spid="5">
                                            <p:txEl>
                                              <p:pRg st="2" end="2"/>
                                            </p:txEl>
                                          </p:spTgt>
                                        </p:tgtEl>
                                      </p:cBhvr>
                                    </p:animEffect>
                                    <p:anim calcmode="lin" valueType="num">
                                      <p:cBhvr>
                                        <p:cTn id="3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5">
                                            <p:txEl>
                                              <p:pRg st="3" end="3"/>
                                            </p:txEl>
                                          </p:spTgt>
                                        </p:tgtEl>
                                        <p:attrNameLst>
                                          <p:attrName>style.visibility</p:attrName>
                                        </p:attrNameLst>
                                      </p:cBhvr>
                                      <p:to>
                                        <p:strVal val="visible"/>
                                      </p:to>
                                    </p:set>
                                    <p:animEffect transition="in" filter="fade">
                                      <p:cBhvr>
                                        <p:cTn id="36" dur="1000"/>
                                        <p:tgtEl>
                                          <p:spTgt spid="5">
                                            <p:txEl>
                                              <p:pRg st="3" end="3"/>
                                            </p:txEl>
                                          </p:spTgt>
                                        </p:tgtEl>
                                      </p:cBhvr>
                                    </p:animEffect>
                                    <p:anim calcmode="lin" valueType="num">
                                      <p:cBhvr>
                                        <p:cTn id="3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5">
                                            <p:txEl>
                                              <p:pRg st="4" end="4"/>
                                            </p:txEl>
                                          </p:spTgt>
                                        </p:tgtEl>
                                        <p:attrNameLst>
                                          <p:attrName>style.visibility</p:attrName>
                                        </p:attrNameLst>
                                      </p:cBhvr>
                                      <p:to>
                                        <p:strVal val="visible"/>
                                      </p:to>
                                    </p:set>
                                    <p:animEffect transition="in" filter="fade">
                                      <p:cBhvr>
                                        <p:cTn id="43" dur="1000"/>
                                        <p:tgtEl>
                                          <p:spTgt spid="5">
                                            <p:txEl>
                                              <p:pRg st="4" end="4"/>
                                            </p:txEl>
                                          </p:spTgt>
                                        </p:tgtEl>
                                      </p:cBhvr>
                                    </p:animEffect>
                                    <p:anim calcmode="lin" valueType="num">
                                      <p:cBhvr>
                                        <p:cTn id="44"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5">
                                            <p:txEl>
                                              <p:pRg st="5" end="5"/>
                                            </p:txEl>
                                          </p:spTgt>
                                        </p:tgtEl>
                                        <p:attrNameLst>
                                          <p:attrName>style.visibility</p:attrName>
                                        </p:attrNameLst>
                                      </p:cBhvr>
                                      <p:to>
                                        <p:strVal val="visible"/>
                                      </p:to>
                                    </p:set>
                                    <p:anim calcmode="lin" valueType="num">
                                      <p:cBhvr>
                                        <p:cTn id="50"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51"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52" dur="500"/>
                                        <p:tgtEl>
                                          <p:spTgt spid="5">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nodeType="clickEffect">
                                  <p:stCondLst>
                                    <p:cond delay="0"/>
                                  </p:stCondLst>
                                  <p:childTnLst>
                                    <p:set>
                                      <p:cBhvr>
                                        <p:cTn id="56" dur="1" fill="hold">
                                          <p:stCondLst>
                                            <p:cond delay="0"/>
                                          </p:stCondLst>
                                        </p:cTn>
                                        <p:tgtEl>
                                          <p:spTgt spid="5">
                                            <p:txEl>
                                              <p:pRg st="6" end="6"/>
                                            </p:txEl>
                                          </p:spTgt>
                                        </p:tgtEl>
                                        <p:attrNameLst>
                                          <p:attrName>style.visibility</p:attrName>
                                        </p:attrNameLst>
                                      </p:cBhvr>
                                      <p:to>
                                        <p:strVal val="visible"/>
                                      </p:to>
                                    </p:set>
                                    <p:anim calcmode="lin" valueType="num">
                                      <p:cBhvr>
                                        <p:cTn id="57"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8"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9" dur="500"/>
                                        <p:tgtEl>
                                          <p:spTgt spid="5">
                                            <p:txEl>
                                              <p:pRg st="6" end="6"/>
                                            </p:txEl>
                                          </p:spTgt>
                                        </p:tgtEl>
                                      </p:cBhvr>
                                    </p:animEffect>
                                  </p:childTnLst>
                                </p:cTn>
                              </p:par>
                              <p:par>
                                <p:cTn id="60" presetID="26" presetClass="emph" presetSubtype="0" fill="hold" nodeType="withEffect">
                                  <p:stCondLst>
                                    <p:cond delay="0"/>
                                  </p:stCondLst>
                                  <p:childTnLst>
                                    <p:animEffect transition="out" filter="fade">
                                      <p:cBhvr>
                                        <p:cTn id="61" dur="500" tmFilter="0, 0; .2, .5; .8, .5; 1, 0"/>
                                        <p:tgtEl>
                                          <p:spTgt spid="5">
                                            <p:txEl>
                                              <p:pRg st="6" end="6"/>
                                            </p:txEl>
                                          </p:spTgt>
                                        </p:tgtEl>
                                      </p:cBhvr>
                                    </p:animEffect>
                                    <p:animScale>
                                      <p:cBhvr>
                                        <p:cTn id="62" dur="250" autoRev="1" fill="hold"/>
                                        <p:tgtEl>
                                          <p:spTgt spid="5">
                                            <p:txEl>
                                              <p:pRg st="6" end="6"/>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r>
              <a:rPr lang="en-US" sz="3200" b="1" u="sng" dirty="0"/>
              <a:t>Present Federal Indian Education </a:t>
            </a:r>
            <a:r>
              <a:rPr lang="en-US" sz="3200" b="1" u="sng" dirty="0" smtClean="0"/>
              <a:t>L</a:t>
            </a:r>
            <a:r>
              <a:rPr lang="en-US" sz="3200" b="1" u="sng" dirty="0" smtClean="0">
                <a:latin typeface="+mj-lt"/>
              </a:rPr>
              <a:t>aws &amp; Policies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23</a:t>
            </a:r>
            <a:endParaRPr lang="en-US" sz="2000" dirty="0">
              <a:latin typeface="Palatino Linotype" panose="02040502050505030304" pitchFamily="18" charset="0"/>
            </a:endParaRPr>
          </a:p>
        </p:txBody>
      </p:sp>
      <p:sp>
        <p:nvSpPr>
          <p:cNvPr id="5" name="TextBox 4"/>
          <p:cNvSpPr txBox="1"/>
          <p:nvPr/>
        </p:nvSpPr>
        <p:spPr>
          <a:xfrm>
            <a:off x="-78971" y="2486021"/>
            <a:ext cx="9220200" cy="3539430"/>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dirty="0" smtClean="0"/>
              <a:t>2015 ESSA Title I consultation requirement</a:t>
            </a:r>
          </a:p>
          <a:p>
            <a:pPr marL="1371600" lvl="2" indent="-457200" algn="just">
              <a:buFont typeface="Arial" panose="020B0604020202020204" pitchFamily="34" charset="0"/>
              <a:buChar char="•"/>
            </a:pPr>
            <a:r>
              <a:rPr lang="en-US" sz="3200" dirty="0" smtClean="0"/>
              <a:t>Most federal laws require </a:t>
            </a:r>
            <a:r>
              <a:rPr lang="en-US" sz="3200" u="sng" dirty="0" smtClean="0"/>
              <a:t>federal</a:t>
            </a:r>
            <a:r>
              <a:rPr lang="en-US" sz="3200" dirty="0" smtClean="0"/>
              <a:t> agencies </a:t>
            </a:r>
          </a:p>
          <a:p>
            <a:pPr lvl="2" algn="just" defTabSz="457200"/>
            <a:r>
              <a:rPr lang="en-US" sz="3200" dirty="0" smtClean="0"/>
              <a:t>	to consult with tribes</a:t>
            </a:r>
          </a:p>
          <a:p>
            <a:pPr marL="1371600" lvl="2" indent="-457200" algn="just">
              <a:buFont typeface="Arial" panose="020B0604020202020204" pitchFamily="34" charset="0"/>
              <a:buChar char="•"/>
            </a:pPr>
            <a:r>
              <a:rPr lang="en-US" sz="3200" dirty="0" smtClean="0"/>
              <a:t>Some federal laws have optional, voluntary state-tribal partnership arrangements</a:t>
            </a:r>
          </a:p>
          <a:p>
            <a:pPr marL="1371600" lvl="2" indent="-457200" algn="just">
              <a:buFont typeface="Arial" panose="020B0604020202020204" pitchFamily="34" charset="0"/>
              <a:buChar char="•"/>
            </a:pPr>
            <a:r>
              <a:rPr lang="en-US" sz="3200" dirty="0" smtClean="0"/>
              <a:t>No other federal law requires </a:t>
            </a:r>
            <a:r>
              <a:rPr lang="en-US" sz="3200" u="sng" dirty="0" smtClean="0"/>
              <a:t>states</a:t>
            </a:r>
            <a:r>
              <a:rPr lang="en-US" sz="3200" dirty="0" smtClean="0"/>
              <a:t> to consult with tribes as a condition of getting federal $$ </a:t>
            </a:r>
            <a:endParaRPr lang="en-US" sz="3200"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975389">
            <a:off x="7490947" y="2202037"/>
            <a:ext cx="1614232" cy="619830"/>
          </a:xfrm>
          <a:prstGeom prst="rect">
            <a:avLst/>
          </a:prstGeom>
        </p:spPr>
      </p:pic>
    </p:spTree>
    <p:extLst>
      <p:ext uri="{BB962C8B-B14F-4D97-AF65-F5344CB8AC3E}">
        <p14:creationId xmlns:p14="http://schemas.microsoft.com/office/powerpoint/2010/main" val="45976462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1000"/>
                                        <p:tgtEl>
                                          <p:spTgt spid="5">
                                            <p:txEl>
                                              <p:pRg st="2" end="2"/>
                                            </p:txEl>
                                          </p:spTgt>
                                        </p:tgtEl>
                                      </p:cBhvr>
                                    </p:animEffect>
                                    <p:anim calcmode="lin" valueType="num">
                                      <p:cBhvr>
                                        <p:cTn id="2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1000"/>
                                        <p:tgtEl>
                                          <p:spTgt spid="5">
                                            <p:txEl>
                                              <p:pRg st="3" end="3"/>
                                            </p:txEl>
                                          </p:spTgt>
                                        </p:tgtEl>
                                      </p:cBhvr>
                                    </p:animEffect>
                                    <p:anim calcmode="lin" valueType="num">
                                      <p:cBhvr>
                                        <p:cTn id="2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Effect transition="in" filter="fade">
                                      <p:cBhvr>
                                        <p:cTn id="33" dur="1000"/>
                                        <p:tgtEl>
                                          <p:spTgt spid="5">
                                            <p:txEl>
                                              <p:pRg st="4" end="4"/>
                                            </p:txEl>
                                          </p:spTgt>
                                        </p:tgtEl>
                                      </p:cBhvr>
                                    </p:animEffect>
                                    <p:anim calcmode="lin" valueType="num">
                                      <p:cBhvr>
                                        <p:cTn id="34"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5" presetClass="entr" presetSubtype="0" fill="hold" nodeType="click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fade">
                                      <p:cBhvr>
                                        <p:cTn id="40" dur="2000"/>
                                        <p:tgtEl>
                                          <p:spTgt spid="2"/>
                                        </p:tgtEl>
                                      </p:cBhvr>
                                    </p:animEffect>
                                    <p:anim calcmode="lin" valueType="num">
                                      <p:cBhvr>
                                        <p:cTn id="41" dur="2000" fill="hold"/>
                                        <p:tgtEl>
                                          <p:spTgt spid="2"/>
                                        </p:tgtEl>
                                        <p:attrNameLst>
                                          <p:attrName>style.rotation</p:attrName>
                                        </p:attrNameLst>
                                      </p:cBhvr>
                                      <p:tavLst>
                                        <p:tav tm="0">
                                          <p:val>
                                            <p:fltVal val="720"/>
                                          </p:val>
                                        </p:tav>
                                        <p:tav tm="100000">
                                          <p:val>
                                            <p:fltVal val="0"/>
                                          </p:val>
                                        </p:tav>
                                      </p:tavLst>
                                    </p:anim>
                                    <p:anim calcmode="lin" valueType="num">
                                      <p:cBhvr>
                                        <p:cTn id="42" dur="2000" fill="hold"/>
                                        <p:tgtEl>
                                          <p:spTgt spid="2"/>
                                        </p:tgtEl>
                                        <p:attrNameLst>
                                          <p:attrName>ppt_h</p:attrName>
                                        </p:attrNameLst>
                                      </p:cBhvr>
                                      <p:tavLst>
                                        <p:tav tm="0">
                                          <p:val>
                                            <p:fltVal val="0"/>
                                          </p:val>
                                        </p:tav>
                                        <p:tav tm="100000">
                                          <p:val>
                                            <p:strVal val="#ppt_h"/>
                                          </p:val>
                                        </p:tav>
                                      </p:tavLst>
                                    </p:anim>
                                    <p:anim calcmode="lin" valueType="num">
                                      <p:cBhvr>
                                        <p:cTn id="43"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44" fill="hold">
                      <p:stCondLst>
                        <p:cond delay="indefinite"/>
                      </p:stCondLst>
                      <p:childTnLst>
                        <p:par>
                          <p:cTn id="45" fill="hold">
                            <p:stCondLst>
                              <p:cond delay="0"/>
                            </p:stCondLst>
                            <p:childTnLst>
                              <p:par>
                                <p:cTn id="46" presetID="6" presetClass="emph" presetSubtype="0" fill="hold" nodeType="clickEffect">
                                  <p:stCondLst>
                                    <p:cond delay="0"/>
                                  </p:stCondLst>
                                  <p:childTnLst>
                                    <p:animScale>
                                      <p:cBhvr>
                                        <p:cTn id="47" dur="1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pPr algn="ctr"/>
            <a:r>
              <a:rPr lang="en-US" sz="3200" b="1" u="sng" dirty="0" smtClean="0">
                <a:latin typeface="+mj-lt"/>
              </a:rPr>
              <a:t>What about State Laws ? </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24</a:t>
            </a:r>
            <a:endParaRPr lang="en-US" sz="2000" dirty="0">
              <a:latin typeface="Palatino Linotype" panose="02040502050505030304" pitchFamily="18" charset="0"/>
            </a:endParaRPr>
          </a:p>
        </p:txBody>
      </p:sp>
      <p:sp>
        <p:nvSpPr>
          <p:cNvPr id="5" name="TextBox 4"/>
          <p:cNvSpPr txBox="1"/>
          <p:nvPr/>
        </p:nvSpPr>
        <p:spPr>
          <a:xfrm>
            <a:off x="0" y="2514600"/>
            <a:ext cx="9220200" cy="2554545"/>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dirty="0" smtClean="0"/>
              <a:t>In 1995, Wisconsin recognized TEDS </a:t>
            </a:r>
          </a:p>
          <a:p>
            <a:pPr lvl="1" algn="just"/>
            <a:r>
              <a:rPr lang="en-US" sz="3200" dirty="0"/>
              <a:t>	 </a:t>
            </a:r>
            <a:r>
              <a:rPr lang="en-US" sz="3200" dirty="0" smtClean="0"/>
              <a:t> in its American Indian Language </a:t>
            </a:r>
          </a:p>
          <a:p>
            <a:pPr lvl="1" algn="just"/>
            <a:r>
              <a:rPr lang="en-US" sz="3200" dirty="0"/>
              <a:t>	 </a:t>
            </a:r>
            <a:r>
              <a:rPr lang="en-US" sz="3200" dirty="0" smtClean="0"/>
              <a:t>   and Culture Education Program </a:t>
            </a:r>
          </a:p>
          <a:p>
            <a:pPr marL="914400" lvl="1" indent="-457200" algn="just">
              <a:buFont typeface="Wingdings" panose="05000000000000000000" pitchFamily="2" charset="2"/>
              <a:buChar char="Ø"/>
            </a:pPr>
            <a:endParaRPr lang="en-US" sz="3200" dirty="0"/>
          </a:p>
          <a:p>
            <a:pPr lvl="1" algn="just"/>
            <a:r>
              <a:rPr lang="en-US" sz="3200" dirty="0" smtClean="0"/>
              <a:t>	Wis. Stat. </a:t>
            </a:r>
            <a:r>
              <a:rPr lang="en-US" sz="3200" dirty="0" smtClean="0">
                <a:latin typeface="Arial"/>
                <a:cs typeface="Arial"/>
              </a:rPr>
              <a:t>§115.71</a:t>
            </a:r>
            <a:r>
              <a:rPr lang="en-US" sz="3200" dirty="0" smtClean="0"/>
              <a:t> </a:t>
            </a:r>
            <a:endParaRPr lang="en-US" sz="3200" dirty="0"/>
          </a:p>
        </p:txBody>
      </p:sp>
      <p:pic>
        <p:nvPicPr>
          <p:cNvPr id="6146" name="Picture 2" descr="C:\Users\melody\AppData\Local\Microsoft\Windows\Temporary Internet Files\Content.IE5\XB91KS4D\Wisconsin_outlin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7665" y="3007570"/>
            <a:ext cx="1905000" cy="2061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66369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nodeType="clickEffect">
                                  <p:stCondLst>
                                    <p:cond delay="0"/>
                                  </p:stCondLst>
                                  <p:childTnLst>
                                    <p:set>
                                      <p:cBhvr>
                                        <p:cTn id="23" dur="1" fill="hold">
                                          <p:stCondLst>
                                            <p:cond delay="0"/>
                                          </p:stCondLst>
                                        </p:cTn>
                                        <p:tgtEl>
                                          <p:spTgt spid="6146"/>
                                        </p:tgtEl>
                                        <p:attrNameLst>
                                          <p:attrName>style.visibility</p:attrName>
                                        </p:attrNameLst>
                                      </p:cBhvr>
                                      <p:to>
                                        <p:strVal val="visible"/>
                                      </p:to>
                                    </p:set>
                                    <p:animEffect transition="in" filter="wipe(down)">
                                      <p:cBhvr>
                                        <p:cTn id="24" dur="580">
                                          <p:stCondLst>
                                            <p:cond delay="0"/>
                                          </p:stCondLst>
                                        </p:cTn>
                                        <p:tgtEl>
                                          <p:spTgt spid="6146"/>
                                        </p:tgtEl>
                                      </p:cBhvr>
                                    </p:animEffect>
                                    <p:anim calcmode="lin" valueType="num">
                                      <p:cBhvr>
                                        <p:cTn id="25" dur="1822" tmFilter="0,0; 0.14,0.36; 0.43,0.73; 0.71,0.91; 1.0,1.0">
                                          <p:stCondLst>
                                            <p:cond delay="0"/>
                                          </p:stCondLst>
                                        </p:cTn>
                                        <p:tgtEl>
                                          <p:spTgt spid="6146"/>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6146"/>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6146"/>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6146"/>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6146"/>
                                        </p:tgtEl>
                                        <p:attrNameLst>
                                          <p:attrName>ppt_y</p:attrName>
                                        </p:attrNameLst>
                                      </p:cBhvr>
                                      <p:tavLst>
                                        <p:tav tm="0" fmla="#ppt_y-sin(pi*$)/81">
                                          <p:val>
                                            <p:fltVal val="0"/>
                                          </p:val>
                                        </p:tav>
                                        <p:tav tm="100000">
                                          <p:val>
                                            <p:fltVal val="1"/>
                                          </p:val>
                                        </p:tav>
                                      </p:tavLst>
                                    </p:anim>
                                    <p:animScale>
                                      <p:cBhvr>
                                        <p:cTn id="30" dur="26">
                                          <p:stCondLst>
                                            <p:cond delay="650"/>
                                          </p:stCondLst>
                                        </p:cTn>
                                        <p:tgtEl>
                                          <p:spTgt spid="6146"/>
                                        </p:tgtEl>
                                      </p:cBhvr>
                                      <p:to x="100000" y="60000"/>
                                    </p:animScale>
                                    <p:animScale>
                                      <p:cBhvr>
                                        <p:cTn id="31" dur="166" decel="50000">
                                          <p:stCondLst>
                                            <p:cond delay="676"/>
                                          </p:stCondLst>
                                        </p:cTn>
                                        <p:tgtEl>
                                          <p:spTgt spid="6146"/>
                                        </p:tgtEl>
                                      </p:cBhvr>
                                      <p:to x="100000" y="100000"/>
                                    </p:animScale>
                                    <p:animScale>
                                      <p:cBhvr>
                                        <p:cTn id="32" dur="26">
                                          <p:stCondLst>
                                            <p:cond delay="1312"/>
                                          </p:stCondLst>
                                        </p:cTn>
                                        <p:tgtEl>
                                          <p:spTgt spid="6146"/>
                                        </p:tgtEl>
                                      </p:cBhvr>
                                      <p:to x="100000" y="80000"/>
                                    </p:animScale>
                                    <p:animScale>
                                      <p:cBhvr>
                                        <p:cTn id="33" dur="166" decel="50000">
                                          <p:stCondLst>
                                            <p:cond delay="1338"/>
                                          </p:stCondLst>
                                        </p:cTn>
                                        <p:tgtEl>
                                          <p:spTgt spid="6146"/>
                                        </p:tgtEl>
                                      </p:cBhvr>
                                      <p:to x="100000" y="100000"/>
                                    </p:animScale>
                                    <p:animScale>
                                      <p:cBhvr>
                                        <p:cTn id="34" dur="26">
                                          <p:stCondLst>
                                            <p:cond delay="1642"/>
                                          </p:stCondLst>
                                        </p:cTn>
                                        <p:tgtEl>
                                          <p:spTgt spid="6146"/>
                                        </p:tgtEl>
                                      </p:cBhvr>
                                      <p:to x="100000" y="90000"/>
                                    </p:animScale>
                                    <p:animScale>
                                      <p:cBhvr>
                                        <p:cTn id="35" dur="166" decel="50000">
                                          <p:stCondLst>
                                            <p:cond delay="1668"/>
                                          </p:stCondLst>
                                        </p:cTn>
                                        <p:tgtEl>
                                          <p:spTgt spid="6146"/>
                                        </p:tgtEl>
                                      </p:cBhvr>
                                      <p:to x="100000" y="100000"/>
                                    </p:animScale>
                                    <p:animScale>
                                      <p:cBhvr>
                                        <p:cTn id="36" dur="26">
                                          <p:stCondLst>
                                            <p:cond delay="1808"/>
                                          </p:stCondLst>
                                        </p:cTn>
                                        <p:tgtEl>
                                          <p:spTgt spid="6146"/>
                                        </p:tgtEl>
                                      </p:cBhvr>
                                      <p:to x="100000" y="95000"/>
                                    </p:animScale>
                                    <p:animScale>
                                      <p:cBhvr>
                                        <p:cTn id="37" dur="166" decel="50000">
                                          <p:stCondLst>
                                            <p:cond delay="1834"/>
                                          </p:stCondLst>
                                        </p:cTn>
                                        <p:tgtEl>
                                          <p:spTgt spid="6146"/>
                                        </p:tgtEl>
                                      </p:cBhvr>
                                      <p:to x="100000" y="100000"/>
                                    </p:animScale>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fade">
                                      <p:cBhvr>
                                        <p:cTn id="42" dur="1000"/>
                                        <p:tgtEl>
                                          <p:spTgt spid="5">
                                            <p:txEl>
                                              <p:pRg st="4" end="4"/>
                                            </p:txEl>
                                          </p:spTgt>
                                        </p:tgtEl>
                                      </p:cBhvr>
                                    </p:animEffect>
                                    <p:anim calcmode="lin" valueType="num">
                                      <p:cBhvr>
                                        <p:cTn id="4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pPr algn="ctr"/>
            <a:r>
              <a:rPr lang="en-US" sz="3200" b="1" u="sng" dirty="0" smtClean="0">
                <a:latin typeface="+mj-lt"/>
              </a:rPr>
              <a:t>What about State Laws ? </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25</a:t>
            </a:r>
            <a:endParaRPr lang="en-US" sz="2000" dirty="0">
              <a:latin typeface="Palatino Linotype" panose="02040502050505030304" pitchFamily="18" charset="0"/>
            </a:endParaRPr>
          </a:p>
        </p:txBody>
      </p:sp>
      <p:sp>
        <p:nvSpPr>
          <p:cNvPr id="5" name="TextBox 4"/>
          <p:cNvSpPr txBox="1"/>
          <p:nvPr/>
        </p:nvSpPr>
        <p:spPr>
          <a:xfrm>
            <a:off x="-28575" y="2057400"/>
            <a:ext cx="9220200" cy="3046988"/>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dirty="0" smtClean="0"/>
              <a:t>In 1999, Montana recognized TEDS </a:t>
            </a:r>
          </a:p>
          <a:p>
            <a:pPr lvl="1" algn="just"/>
            <a:r>
              <a:rPr lang="en-US" sz="3200" dirty="0"/>
              <a:t>	</a:t>
            </a:r>
            <a:r>
              <a:rPr lang="en-US" sz="3200" dirty="0" smtClean="0"/>
              <a:t>  in its Indian Education for All </a:t>
            </a:r>
          </a:p>
          <a:p>
            <a:pPr lvl="1" algn="just"/>
            <a:r>
              <a:rPr lang="en-US" sz="3200" dirty="0"/>
              <a:t>	 </a:t>
            </a:r>
            <a:r>
              <a:rPr lang="en-US" sz="3200" dirty="0" smtClean="0"/>
              <a:t>   America Indian Studies Instruction </a:t>
            </a:r>
          </a:p>
          <a:p>
            <a:pPr lvl="1" algn="just"/>
            <a:r>
              <a:rPr lang="en-US" sz="3200" dirty="0"/>
              <a:t> </a:t>
            </a:r>
            <a:r>
              <a:rPr lang="en-US" sz="3200" dirty="0" smtClean="0"/>
              <a:t>          provisions, including in-service training </a:t>
            </a:r>
          </a:p>
          <a:p>
            <a:pPr marL="914400" lvl="1" indent="-457200" algn="just">
              <a:buFont typeface="Wingdings" panose="05000000000000000000" pitchFamily="2" charset="2"/>
              <a:buChar char="Ø"/>
            </a:pPr>
            <a:endParaRPr lang="en-US" sz="3200" dirty="0"/>
          </a:p>
          <a:p>
            <a:pPr lvl="1" algn="just"/>
            <a:r>
              <a:rPr lang="en-US" sz="3200" dirty="0" smtClean="0"/>
              <a:t>	Mont. Code Ann. </a:t>
            </a:r>
            <a:r>
              <a:rPr lang="en-US" sz="3200" dirty="0" smtClean="0">
                <a:latin typeface="Arial"/>
                <a:cs typeface="Arial"/>
              </a:rPr>
              <a:t>§ 20-1-502</a:t>
            </a:r>
            <a:r>
              <a:rPr lang="en-US" sz="3200" dirty="0" smtClean="0"/>
              <a:t> </a:t>
            </a:r>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59187" y="2178844"/>
            <a:ext cx="1965476" cy="985838"/>
          </a:xfrm>
          <a:prstGeom prst="rect">
            <a:avLst/>
          </a:prstGeom>
        </p:spPr>
      </p:pic>
    </p:spTree>
    <p:extLst>
      <p:ext uri="{BB962C8B-B14F-4D97-AF65-F5344CB8AC3E}">
        <p14:creationId xmlns:p14="http://schemas.microsoft.com/office/powerpoint/2010/main" val="30312871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anim calcmode="lin" valueType="num">
                                      <p:cBhvr>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p:cTn id="29" dur="1000" fill="hold"/>
                                        <p:tgtEl>
                                          <p:spTgt spid="2"/>
                                        </p:tgtEl>
                                        <p:attrNameLst>
                                          <p:attrName>ppt_w</p:attrName>
                                        </p:attrNameLst>
                                      </p:cBhvr>
                                      <p:tavLst>
                                        <p:tav tm="0">
                                          <p:val>
                                            <p:fltVal val="0"/>
                                          </p:val>
                                        </p:tav>
                                        <p:tav tm="100000">
                                          <p:val>
                                            <p:strVal val="#ppt_w"/>
                                          </p:val>
                                        </p:tav>
                                      </p:tavLst>
                                    </p:anim>
                                    <p:anim calcmode="lin" valueType="num">
                                      <p:cBhvr>
                                        <p:cTn id="30" dur="1000" fill="hold"/>
                                        <p:tgtEl>
                                          <p:spTgt spid="2"/>
                                        </p:tgtEl>
                                        <p:attrNameLst>
                                          <p:attrName>ppt_h</p:attrName>
                                        </p:attrNameLst>
                                      </p:cBhvr>
                                      <p:tavLst>
                                        <p:tav tm="0">
                                          <p:val>
                                            <p:fltVal val="0"/>
                                          </p:val>
                                        </p:tav>
                                        <p:tav tm="100000">
                                          <p:val>
                                            <p:strVal val="#ppt_h"/>
                                          </p:val>
                                        </p:tav>
                                      </p:tavLst>
                                    </p:anim>
                                    <p:anim calcmode="lin" valueType="num">
                                      <p:cBhvr>
                                        <p:cTn id="31" dur="1000" fill="hold"/>
                                        <p:tgtEl>
                                          <p:spTgt spid="2"/>
                                        </p:tgtEl>
                                        <p:attrNameLst>
                                          <p:attrName>style.rotation</p:attrName>
                                        </p:attrNameLst>
                                      </p:cBhvr>
                                      <p:tavLst>
                                        <p:tav tm="0">
                                          <p:val>
                                            <p:fltVal val="90"/>
                                          </p:val>
                                        </p:tav>
                                        <p:tav tm="100000">
                                          <p:val>
                                            <p:fltVal val="0"/>
                                          </p:val>
                                        </p:tav>
                                      </p:tavLst>
                                    </p:anim>
                                    <p:animEffect transition="in" filter="fade">
                                      <p:cBhvr>
                                        <p:cTn id="32" dur="10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mph" presetSubtype="0" fill="hold" nodeType="clickEffect">
                                  <p:stCondLst>
                                    <p:cond delay="0"/>
                                  </p:stCondLst>
                                  <p:childTnLst>
                                    <p:animRot by="21600000">
                                      <p:cBhvr>
                                        <p:cTn id="36" dur="2000" fill="hold"/>
                                        <p:tgtEl>
                                          <p:spTgt spid="2"/>
                                        </p:tgtEl>
                                        <p:attrNameLst>
                                          <p:attrName>r</p:attrName>
                                        </p:attrNameLst>
                                      </p:cBhvr>
                                    </p:animRo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5">
                                            <p:txEl>
                                              <p:pRg st="5" end="5"/>
                                            </p:txEl>
                                          </p:spTgt>
                                        </p:tgtEl>
                                        <p:attrNameLst>
                                          <p:attrName>style.visibility</p:attrName>
                                        </p:attrNameLst>
                                      </p:cBhvr>
                                      <p:to>
                                        <p:strVal val="visible"/>
                                      </p:to>
                                    </p:set>
                                    <p:animEffect transition="in" filter="fade">
                                      <p:cBhvr>
                                        <p:cTn id="41" dur="1000"/>
                                        <p:tgtEl>
                                          <p:spTgt spid="5">
                                            <p:txEl>
                                              <p:pRg st="5" end="5"/>
                                            </p:txEl>
                                          </p:spTgt>
                                        </p:tgtEl>
                                      </p:cBhvr>
                                    </p:animEffect>
                                    <p:anim calcmode="lin" valueType="num">
                                      <p:cBhvr>
                                        <p:cTn id="42"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pPr algn="ctr"/>
            <a:r>
              <a:rPr lang="en-US" sz="3200" b="1" u="sng" dirty="0" smtClean="0">
                <a:latin typeface="+mj-lt"/>
              </a:rPr>
              <a:t>What about State Laws ? </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26</a:t>
            </a:r>
            <a:endParaRPr lang="en-US" sz="2000" dirty="0">
              <a:latin typeface="Palatino Linotype" panose="02040502050505030304" pitchFamily="18" charset="0"/>
            </a:endParaRPr>
          </a:p>
        </p:txBody>
      </p:sp>
      <p:sp>
        <p:nvSpPr>
          <p:cNvPr id="5" name="TextBox 4"/>
          <p:cNvSpPr txBox="1"/>
          <p:nvPr/>
        </p:nvSpPr>
        <p:spPr>
          <a:xfrm>
            <a:off x="-103204" y="2209800"/>
            <a:ext cx="9220200" cy="4031873"/>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dirty="0" smtClean="0"/>
              <a:t>In 2003, New Mexico recognized TEDs </a:t>
            </a:r>
          </a:p>
          <a:p>
            <a:pPr lvl="1" algn="just"/>
            <a:r>
              <a:rPr lang="en-US" sz="3200" dirty="0"/>
              <a:t>	</a:t>
            </a:r>
            <a:r>
              <a:rPr lang="en-US" sz="3200" dirty="0" smtClean="0"/>
              <a:t>  in its Indian Education Act, </a:t>
            </a:r>
          </a:p>
          <a:p>
            <a:pPr lvl="1" algn="just"/>
            <a:r>
              <a:rPr lang="en-US" sz="3200" dirty="0"/>
              <a:t>	</a:t>
            </a:r>
            <a:r>
              <a:rPr lang="en-US" sz="3200" dirty="0" smtClean="0"/>
              <a:t>    stating that one purpose </a:t>
            </a:r>
          </a:p>
          <a:p>
            <a:pPr lvl="1" algn="just"/>
            <a:r>
              <a:rPr lang="en-US" sz="3200" dirty="0"/>
              <a:t> </a:t>
            </a:r>
            <a:r>
              <a:rPr lang="en-US" sz="3200" dirty="0" smtClean="0"/>
              <a:t>         of the Act is to ensure that TEDs </a:t>
            </a:r>
          </a:p>
          <a:p>
            <a:pPr lvl="1" algn="just"/>
            <a:r>
              <a:rPr lang="en-US" sz="3200" dirty="0"/>
              <a:t> </a:t>
            </a:r>
            <a:r>
              <a:rPr lang="en-US" sz="3200" dirty="0" smtClean="0"/>
              <a:t>           are among those working to find ways </a:t>
            </a:r>
          </a:p>
          <a:p>
            <a:pPr lvl="1" algn="just"/>
            <a:r>
              <a:rPr lang="en-US" sz="3200" dirty="0"/>
              <a:t> </a:t>
            </a:r>
            <a:r>
              <a:rPr lang="en-US" sz="3200" dirty="0" smtClean="0"/>
              <a:t>             to improve education for Indian students </a:t>
            </a:r>
          </a:p>
          <a:p>
            <a:pPr marL="914400" lvl="1" indent="-457200" algn="just">
              <a:buFont typeface="Wingdings" panose="05000000000000000000" pitchFamily="2" charset="2"/>
              <a:buChar char="Ø"/>
            </a:pPr>
            <a:endParaRPr lang="en-US" sz="3200" dirty="0"/>
          </a:p>
          <a:p>
            <a:pPr lvl="1" algn="just"/>
            <a:r>
              <a:rPr lang="en-US" sz="3200" dirty="0" smtClean="0"/>
              <a:t>	N.M. Stat. Ann. </a:t>
            </a:r>
            <a:r>
              <a:rPr lang="en-US" sz="3200" dirty="0" smtClean="0">
                <a:latin typeface="Arial"/>
                <a:cs typeface="Arial"/>
              </a:rPr>
              <a:t>§ 22-23A-2</a:t>
            </a:r>
            <a:r>
              <a:rPr lang="en-US" sz="3200" dirty="0" smtClean="0"/>
              <a:t> </a:t>
            </a:r>
            <a:endParaRPr lang="en-US" sz="3200" dirty="0"/>
          </a:p>
        </p:txBody>
      </p:sp>
      <p:pic>
        <p:nvPicPr>
          <p:cNvPr id="7170" name="Picture 2" descr="C:\Users\melody\AppData\Local\Microsoft\Windows\Temporary Internet Files\Content.IE5\GPIAHM9G\new-43770_960_72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2362200"/>
            <a:ext cx="153035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912964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anim calcmode="lin" valueType="num">
                                      <p:cBhvr>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1000"/>
                                        <p:tgtEl>
                                          <p:spTgt spid="5">
                                            <p:txEl>
                                              <p:pRg st="4" end="4"/>
                                            </p:txEl>
                                          </p:spTgt>
                                        </p:tgtEl>
                                      </p:cBhvr>
                                    </p:animEffect>
                                    <p:anim calcmode="lin" valueType="num">
                                      <p:cBhvr>
                                        <p:cTn id="2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1000"/>
                                        <p:tgtEl>
                                          <p:spTgt spid="5">
                                            <p:txEl>
                                              <p:pRg st="5" end="5"/>
                                            </p:txEl>
                                          </p:spTgt>
                                        </p:tgtEl>
                                      </p:cBhvr>
                                    </p:animEffect>
                                    <p:anim calcmode="lin" valueType="num">
                                      <p:cBhvr>
                                        <p:cTn id="3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1" presetClass="entr" presetSubtype="2" fill="hold" nodeType="clickEffect">
                                  <p:stCondLst>
                                    <p:cond delay="0"/>
                                  </p:stCondLst>
                                  <p:childTnLst>
                                    <p:set>
                                      <p:cBhvr>
                                        <p:cTn id="38" dur="1" fill="hold">
                                          <p:stCondLst>
                                            <p:cond delay="0"/>
                                          </p:stCondLst>
                                        </p:cTn>
                                        <p:tgtEl>
                                          <p:spTgt spid="7170"/>
                                        </p:tgtEl>
                                        <p:attrNameLst>
                                          <p:attrName>style.visibility</p:attrName>
                                        </p:attrNameLst>
                                      </p:cBhvr>
                                      <p:to>
                                        <p:strVal val="visible"/>
                                      </p:to>
                                    </p:set>
                                    <p:animEffect transition="in" filter="wheel(2)">
                                      <p:cBhvr>
                                        <p:cTn id="39" dur="2000"/>
                                        <p:tgtEl>
                                          <p:spTgt spid="7170"/>
                                        </p:tgtEl>
                                      </p:cBhvr>
                                    </p:animEffect>
                                  </p:childTnLst>
                                </p:cTn>
                              </p:par>
                            </p:childTnLst>
                          </p:cTn>
                        </p:par>
                      </p:childTnLst>
                    </p:cTn>
                  </p:par>
                  <p:par>
                    <p:cTn id="40" fill="hold">
                      <p:stCondLst>
                        <p:cond delay="indefinite"/>
                      </p:stCondLst>
                      <p:childTnLst>
                        <p:par>
                          <p:cTn id="41" fill="hold">
                            <p:stCondLst>
                              <p:cond delay="0"/>
                            </p:stCondLst>
                            <p:childTnLst>
                              <p:par>
                                <p:cTn id="42" presetID="32" presetClass="emph" presetSubtype="0" fill="hold" nodeType="clickEffect">
                                  <p:stCondLst>
                                    <p:cond delay="0"/>
                                  </p:stCondLst>
                                  <p:childTnLst>
                                    <p:animRot by="120000">
                                      <p:cBhvr>
                                        <p:cTn id="43" dur="100" fill="hold">
                                          <p:stCondLst>
                                            <p:cond delay="0"/>
                                          </p:stCondLst>
                                        </p:cTn>
                                        <p:tgtEl>
                                          <p:spTgt spid="7170"/>
                                        </p:tgtEl>
                                        <p:attrNameLst>
                                          <p:attrName>r</p:attrName>
                                        </p:attrNameLst>
                                      </p:cBhvr>
                                    </p:animRot>
                                    <p:animRot by="-240000">
                                      <p:cBhvr>
                                        <p:cTn id="44" dur="200" fill="hold">
                                          <p:stCondLst>
                                            <p:cond delay="200"/>
                                          </p:stCondLst>
                                        </p:cTn>
                                        <p:tgtEl>
                                          <p:spTgt spid="7170"/>
                                        </p:tgtEl>
                                        <p:attrNameLst>
                                          <p:attrName>r</p:attrName>
                                        </p:attrNameLst>
                                      </p:cBhvr>
                                    </p:animRot>
                                    <p:animRot by="240000">
                                      <p:cBhvr>
                                        <p:cTn id="45" dur="200" fill="hold">
                                          <p:stCondLst>
                                            <p:cond delay="400"/>
                                          </p:stCondLst>
                                        </p:cTn>
                                        <p:tgtEl>
                                          <p:spTgt spid="7170"/>
                                        </p:tgtEl>
                                        <p:attrNameLst>
                                          <p:attrName>r</p:attrName>
                                        </p:attrNameLst>
                                      </p:cBhvr>
                                    </p:animRot>
                                    <p:animRot by="-240000">
                                      <p:cBhvr>
                                        <p:cTn id="46" dur="200" fill="hold">
                                          <p:stCondLst>
                                            <p:cond delay="600"/>
                                          </p:stCondLst>
                                        </p:cTn>
                                        <p:tgtEl>
                                          <p:spTgt spid="7170"/>
                                        </p:tgtEl>
                                        <p:attrNameLst>
                                          <p:attrName>r</p:attrName>
                                        </p:attrNameLst>
                                      </p:cBhvr>
                                    </p:animRot>
                                    <p:animRot by="120000">
                                      <p:cBhvr>
                                        <p:cTn id="47" dur="200" fill="hold">
                                          <p:stCondLst>
                                            <p:cond delay="800"/>
                                          </p:stCondLst>
                                        </p:cTn>
                                        <p:tgtEl>
                                          <p:spTgt spid="7170"/>
                                        </p:tgtEl>
                                        <p:attrNameLst>
                                          <p:attrName>r</p:attrName>
                                        </p:attrNameLst>
                                      </p:cBhvr>
                                    </p:animRo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5">
                                            <p:txEl>
                                              <p:pRg st="7" end="7"/>
                                            </p:txEl>
                                          </p:spTgt>
                                        </p:tgtEl>
                                        <p:attrNameLst>
                                          <p:attrName>style.visibility</p:attrName>
                                        </p:attrNameLst>
                                      </p:cBhvr>
                                      <p:to>
                                        <p:strVal val="visible"/>
                                      </p:to>
                                    </p:set>
                                    <p:animEffect transition="in" filter="fade">
                                      <p:cBhvr>
                                        <p:cTn id="52" dur="1000"/>
                                        <p:tgtEl>
                                          <p:spTgt spid="5">
                                            <p:txEl>
                                              <p:pRg st="7" end="7"/>
                                            </p:txEl>
                                          </p:spTgt>
                                        </p:tgtEl>
                                      </p:cBhvr>
                                    </p:animEffect>
                                    <p:anim calcmode="lin" valueType="num">
                                      <p:cBhvr>
                                        <p:cTn id="5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pPr algn="ctr"/>
            <a:r>
              <a:rPr lang="en-US" sz="3200" b="1" u="sng" dirty="0" smtClean="0">
                <a:latin typeface="+mj-lt"/>
              </a:rPr>
              <a:t>What about State Laws ? </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27</a:t>
            </a:r>
            <a:endParaRPr lang="en-US" sz="2000" dirty="0">
              <a:latin typeface="Palatino Linotype" panose="02040502050505030304" pitchFamily="18" charset="0"/>
            </a:endParaRPr>
          </a:p>
        </p:txBody>
      </p:sp>
      <p:sp>
        <p:nvSpPr>
          <p:cNvPr id="5" name="TextBox 4"/>
          <p:cNvSpPr txBox="1"/>
          <p:nvPr/>
        </p:nvSpPr>
        <p:spPr>
          <a:xfrm>
            <a:off x="0" y="2514600"/>
            <a:ext cx="9220200" cy="2554545"/>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dirty="0" smtClean="0"/>
              <a:t>In 2010, Oklahoma’s Advisory Council </a:t>
            </a:r>
          </a:p>
          <a:p>
            <a:pPr lvl="1" algn="just"/>
            <a:r>
              <a:rPr lang="en-US" sz="3200" dirty="0"/>
              <a:t> </a:t>
            </a:r>
            <a:r>
              <a:rPr lang="en-US" sz="3200" dirty="0" smtClean="0"/>
              <a:t>      on Indian Education included </a:t>
            </a:r>
          </a:p>
          <a:p>
            <a:pPr lvl="1" algn="just"/>
            <a:r>
              <a:rPr lang="en-US" sz="3200" dirty="0"/>
              <a:t> </a:t>
            </a:r>
            <a:r>
              <a:rPr lang="en-US" sz="3200" dirty="0" smtClean="0"/>
              <a:t>        representatives of TEDs </a:t>
            </a:r>
          </a:p>
          <a:p>
            <a:pPr marL="914400" lvl="1" indent="-457200" algn="just">
              <a:buFont typeface="Wingdings" panose="05000000000000000000" pitchFamily="2" charset="2"/>
              <a:buChar char="Ø"/>
            </a:pPr>
            <a:endParaRPr lang="en-US" sz="3200" dirty="0"/>
          </a:p>
          <a:p>
            <a:pPr lvl="1" algn="just"/>
            <a:r>
              <a:rPr lang="en-US" sz="3200" dirty="0" smtClean="0"/>
              <a:t>	Okla. Stat. tit. 70 </a:t>
            </a:r>
            <a:r>
              <a:rPr lang="en-US" sz="3200" dirty="0" smtClean="0">
                <a:latin typeface="Arial"/>
                <a:cs typeface="Arial"/>
              </a:rPr>
              <a:t>§ 3.173</a:t>
            </a:r>
            <a:r>
              <a:rPr lang="en-US" sz="3200" dirty="0" smtClean="0"/>
              <a:t> </a:t>
            </a:r>
            <a:endParaRPr lang="en-US" sz="3200" dirty="0"/>
          </a:p>
        </p:txBody>
      </p:sp>
      <p:pic>
        <p:nvPicPr>
          <p:cNvPr id="8194" name="Picture 2" descr="C:\Users\melody\AppData\Local\Microsoft\Windows\Temporary Internet Files\Content.IE5\8MY6PW6A\Map_of_Oklahoma_highlighting_Oklahoma_County.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3657600"/>
            <a:ext cx="2667000" cy="13221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226617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nodeType="clickEffect">
                                  <p:stCondLst>
                                    <p:cond delay="0"/>
                                  </p:stCondLst>
                                  <p:childTnLst>
                                    <p:set>
                                      <p:cBhvr>
                                        <p:cTn id="23" dur="1" fill="hold">
                                          <p:stCondLst>
                                            <p:cond delay="0"/>
                                          </p:stCondLst>
                                        </p:cTn>
                                        <p:tgtEl>
                                          <p:spTgt spid="8194"/>
                                        </p:tgtEl>
                                        <p:attrNameLst>
                                          <p:attrName>style.visibility</p:attrName>
                                        </p:attrNameLst>
                                      </p:cBhvr>
                                      <p:to>
                                        <p:strVal val="visible"/>
                                      </p:to>
                                    </p:set>
                                    <p:anim calcmode="lin" valueType="num">
                                      <p:cBhvr>
                                        <p:cTn id="24" dur="1000" fill="hold"/>
                                        <p:tgtEl>
                                          <p:spTgt spid="8194"/>
                                        </p:tgtEl>
                                        <p:attrNameLst>
                                          <p:attrName>ppt_w</p:attrName>
                                        </p:attrNameLst>
                                      </p:cBhvr>
                                      <p:tavLst>
                                        <p:tav tm="0">
                                          <p:val>
                                            <p:fltVal val="0"/>
                                          </p:val>
                                        </p:tav>
                                        <p:tav tm="100000">
                                          <p:val>
                                            <p:strVal val="#ppt_w"/>
                                          </p:val>
                                        </p:tav>
                                      </p:tavLst>
                                    </p:anim>
                                    <p:anim calcmode="lin" valueType="num">
                                      <p:cBhvr>
                                        <p:cTn id="25" dur="1000" fill="hold"/>
                                        <p:tgtEl>
                                          <p:spTgt spid="8194"/>
                                        </p:tgtEl>
                                        <p:attrNameLst>
                                          <p:attrName>ppt_h</p:attrName>
                                        </p:attrNameLst>
                                      </p:cBhvr>
                                      <p:tavLst>
                                        <p:tav tm="0">
                                          <p:val>
                                            <p:fltVal val="0"/>
                                          </p:val>
                                        </p:tav>
                                        <p:tav tm="100000">
                                          <p:val>
                                            <p:strVal val="#ppt_h"/>
                                          </p:val>
                                        </p:tav>
                                      </p:tavLst>
                                    </p:anim>
                                    <p:anim calcmode="lin" valueType="num">
                                      <p:cBhvr>
                                        <p:cTn id="26" dur="1000" fill="hold"/>
                                        <p:tgtEl>
                                          <p:spTgt spid="8194"/>
                                        </p:tgtEl>
                                        <p:attrNameLst>
                                          <p:attrName>style.rotation</p:attrName>
                                        </p:attrNameLst>
                                      </p:cBhvr>
                                      <p:tavLst>
                                        <p:tav tm="0">
                                          <p:val>
                                            <p:fltVal val="90"/>
                                          </p:val>
                                        </p:tav>
                                        <p:tav tm="100000">
                                          <p:val>
                                            <p:fltVal val="0"/>
                                          </p:val>
                                        </p:tav>
                                      </p:tavLst>
                                    </p:anim>
                                    <p:animEffect transition="in" filter="fade">
                                      <p:cBhvr>
                                        <p:cTn id="27" dur="1000"/>
                                        <p:tgtEl>
                                          <p:spTgt spid="8194"/>
                                        </p:tgtEl>
                                      </p:cBhvr>
                                    </p:animEffect>
                                  </p:childTnLst>
                                </p:cTn>
                              </p:par>
                              <p:par>
                                <p:cTn id="28" presetID="6" presetClass="emph" presetSubtype="0" autoRev="1" fill="hold" nodeType="withEffect">
                                  <p:stCondLst>
                                    <p:cond delay="0"/>
                                  </p:stCondLst>
                                  <p:childTnLst>
                                    <p:animScale>
                                      <p:cBhvr>
                                        <p:cTn id="29" dur="1000" fill="hold"/>
                                        <p:tgtEl>
                                          <p:spTgt spid="8194"/>
                                        </p:tgtEl>
                                      </p:cBhvr>
                                      <p:by x="150000" y="150000"/>
                                    </p:animScale>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5">
                                            <p:txEl>
                                              <p:pRg st="4" end="4"/>
                                            </p:txEl>
                                          </p:spTgt>
                                        </p:tgtEl>
                                        <p:attrNameLst>
                                          <p:attrName>style.visibility</p:attrName>
                                        </p:attrNameLst>
                                      </p:cBhvr>
                                      <p:to>
                                        <p:strVal val="visible"/>
                                      </p:to>
                                    </p:set>
                                    <p:animEffect transition="in" filter="fade">
                                      <p:cBhvr>
                                        <p:cTn id="34" dur="1000"/>
                                        <p:tgtEl>
                                          <p:spTgt spid="5">
                                            <p:txEl>
                                              <p:pRg st="4" end="4"/>
                                            </p:txEl>
                                          </p:spTgt>
                                        </p:tgtEl>
                                      </p:cBhvr>
                                    </p:animEffect>
                                    <p:anim calcmode="lin" valueType="num">
                                      <p:cBhvr>
                                        <p:cTn id="3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pPr algn="ctr"/>
            <a:r>
              <a:rPr lang="en-US" sz="3200" b="1" u="sng" dirty="0" smtClean="0">
                <a:latin typeface="+mj-lt"/>
              </a:rPr>
              <a:t>What about State Laws ? </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28</a:t>
            </a:r>
            <a:endParaRPr lang="en-US" sz="2000" dirty="0">
              <a:latin typeface="Palatino Linotype" panose="02040502050505030304" pitchFamily="18" charset="0"/>
            </a:endParaRPr>
          </a:p>
        </p:txBody>
      </p:sp>
      <p:sp>
        <p:nvSpPr>
          <p:cNvPr id="5" name="TextBox 4"/>
          <p:cNvSpPr txBox="1"/>
          <p:nvPr/>
        </p:nvSpPr>
        <p:spPr>
          <a:xfrm>
            <a:off x="0" y="2514600"/>
            <a:ext cx="9220200" cy="2554545"/>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dirty="0" smtClean="0"/>
              <a:t>In 2013, Washington became the 1</a:t>
            </a:r>
            <a:r>
              <a:rPr lang="en-US" sz="3200" baseline="30000" dirty="0" smtClean="0"/>
              <a:t>st</a:t>
            </a:r>
            <a:r>
              <a:rPr lang="en-US" sz="3200" dirty="0" smtClean="0"/>
              <a:t> state </a:t>
            </a:r>
          </a:p>
          <a:p>
            <a:pPr lvl="1" algn="just"/>
            <a:r>
              <a:rPr lang="en-US" sz="3200" dirty="0"/>
              <a:t> </a:t>
            </a:r>
            <a:r>
              <a:rPr lang="en-US" sz="3200" dirty="0" smtClean="0"/>
              <a:t>     to authorize state-tribal compacts </a:t>
            </a:r>
          </a:p>
          <a:p>
            <a:pPr lvl="1" algn="just"/>
            <a:r>
              <a:rPr lang="en-US" sz="3200" dirty="0"/>
              <a:t> </a:t>
            </a:r>
            <a:r>
              <a:rPr lang="en-US" sz="3200" dirty="0" smtClean="0"/>
              <a:t>     </a:t>
            </a:r>
            <a:r>
              <a:rPr lang="en-US" sz="3200" dirty="0"/>
              <a:t> </a:t>
            </a:r>
            <a:r>
              <a:rPr lang="en-US" sz="3200" dirty="0" smtClean="0"/>
              <a:t>in K-12 public school education </a:t>
            </a:r>
          </a:p>
          <a:p>
            <a:pPr marL="914400" lvl="1" indent="-457200" algn="just">
              <a:buFont typeface="Wingdings" panose="05000000000000000000" pitchFamily="2" charset="2"/>
              <a:buChar char="Ø"/>
            </a:pPr>
            <a:endParaRPr lang="en-US" sz="3200" dirty="0"/>
          </a:p>
          <a:p>
            <a:pPr lvl="1" algn="just"/>
            <a:r>
              <a:rPr lang="en-US" sz="3200" dirty="0" smtClean="0"/>
              <a:t>	Wash. Rev. Code </a:t>
            </a:r>
            <a:r>
              <a:rPr lang="en-US" sz="3200" dirty="0" smtClean="0">
                <a:latin typeface="Arial"/>
                <a:cs typeface="Arial"/>
              </a:rPr>
              <a:t>§ 28A.715.005</a:t>
            </a:r>
            <a:r>
              <a:rPr lang="en-US" sz="3200" dirty="0" smtClean="0"/>
              <a:t> </a:t>
            </a:r>
            <a:endParaRPr lang="en-US" sz="3200" dirty="0"/>
          </a:p>
        </p:txBody>
      </p:sp>
      <p:pic>
        <p:nvPicPr>
          <p:cNvPr id="9218" name="Picture 2" descr="C:\Users\melody\AppData\Local\Microsoft\Windows\Temporary Internet Files\Content.IE5\7XK1S14K\state-washington-outline-3934145[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7263" y="3071782"/>
            <a:ext cx="2057400" cy="1440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3073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32" fill="hold" nodeType="clickEffect">
                                  <p:stCondLst>
                                    <p:cond delay="0"/>
                                  </p:stCondLst>
                                  <p:childTnLst>
                                    <p:set>
                                      <p:cBhvr>
                                        <p:cTn id="23" dur="1" fill="hold">
                                          <p:stCondLst>
                                            <p:cond delay="0"/>
                                          </p:stCondLst>
                                        </p:cTn>
                                        <p:tgtEl>
                                          <p:spTgt spid="9218"/>
                                        </p:tgtEl>
                                        <p:attrNameLst>
                                          <p:attrName>style.visibility</p:attrName>
                                        </p:attrNameLst>
                                      </p:cBhvr>
                                      <p:to>
                                        <p:strVal val="visible"/>
                                      </p:to>
                                    </p:set>
                                    <p:animEffect transition="in" filter="circle(out)">
                                      <p:cBhvr>
                                        <p:cTn id="24" dur="2000"/>
                                        <p:tgtEl>
                                          <p:spTgt spid="9218"/>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fade">
                                      <p:cBhvr>
                                        <p:cTn id="29" dur="1000"/>
                                        <p:tgtEl>
                                          <p:spTgt spid="5">
                                            <p:txEl>
                                              <p:pRg st="4" end="4"/>
                                            </p:txEl>
                                          </p:spTgt>
                                        </p:tgtEl>
                                      </p:cBhvr>
                                    </p:animEffect>
                                    <p:anim calcmode="lin" valueType="num">
                                      <p:cBhvr>
                                        <p:cTn id="3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7522" y="1066800"/>
            <a:ext cx="7701055" cy="584775"/>
          </a:xfrm>
          <a:prstGeom prst="rect">
            <a:avLst/>
          </a:prstGeom>
          <a:noFill/>
        </p:spPr>
        <p:txBody>
          <a:bodyPr wrap="square" rtlCol="0">
            <a:spAutoFit/>
          </a:bodyPr>
          <a:lstStyle/>
          <a:p>
            <a:pPr algn="ctr"/>
            <a:r>
              <a:rPr lang="en-US" sz="3200" b="1" u="sng" dirty="0" smtClean="0">
                <a:latin typeface="+mj-lt"/>
              </a:rPr>
              <a:t>3 Separate Sovereigns</a:t>
            </a:r>
          </a:p>
        </p:txBody>
      </p:sp>
      <p:sp>
        <p:nvSpPr>
          <p:cNvPr id="6" name="TextBox 5"/>
          <p:cNvSpPr txBox="1"/>
          <p:nvPr/>
        </p:nvSpPr>
        <p:spPr>
          <a:xfrm>
            <a:off x="8804090" y="5801843"/>
            <a:ext cx="312906" cy="400110"/>
          </a:xfrm>
          <a:prstGeom prst="rect">
            <a:avLst/>
          </a:prstGeom>
          <a:noFill/>
        </p:spPr>
        <p:txBody>
          <a:bodyPr wrap="none" rtlCol="0">
            <a:spAutoFit/>
          </a:bodyPr>
          <a:lstStyle/>
          <a:p>
            <a:r>
              <a:rPr lang="en-US" sz="2000" dirty="0" smtClean="0">
                <a:latin typeface="Palatino Linotype" panose="02040502050505030304" pitchFamily="18" charset="0"/>
              </a:rPr>
              <a:t>2</a:t>
            </a:r>
            <a:endParaRPr lang="en-US" sz="2000" dirty="0">
              <a:latin typeface="Palatino Linotype" panose="02040502050505030304" pitchFamily="18" charset="0"/>
            </a:endParaRPr>
          </a:p>
        </p:txBody>
      </p:sp>
      <p:sp>
        <p:nvSpPr>
          <p:cNvPr id="5" name="TextBox 4"/>
          <p:cNvSpPr txBox="1"/>
          <p:nvPr/>
        </p:nvSpPr>
        <p:spPr>
          <a:xfrm>
            <a:off x="158277" y="1660934"/>
            <a:ext cx="8637104" cy="4585871"/>
          </a:xfrm>
          <a:prstGeom prst="rect">
            <a:avLst/>
          </a:prstGeom>
          <a:noFill/>
        </p:spPr>
        <p:txBody>
          <a:bodyPr wrap="square" rtlCol="0">
            <a:spAutoFit/>
          </a:bodyPr>
          <a:lstStyle/>
          <a:p>
            <a:pPr algn="just"/>
            <a:endParaRPr lang="en-US" sz="2800" dirty="0" smtClean="0"/>
          </a:p>
          <a:p>
            <a:pPr marL="800100" lvl="1" indent="-342900" algn="just">
              <a:buFont typeface="Wingdings" panose="05000000000000000000" pitchFamily="2" charset="2"/>
              <a:buChar char="Ø"/>
            </a:pPr>
            <a:r>
              <a:rPr lang="en-US" sz="2800" dirty="0" smtClean="0"/>
              <a:t>Federal</a:t>
            </a:r>
          </a:p>
          <a:p>
            <a:pPr lvl="1" algn="just"/>
            <a:endParaRPr lang="en-US" sz="2800" dirty="0"/>
          </a:p>
          <a:p>
            <a:pPr marL="1257300" lvl="2" indent="-342900" algn="just">
              <a:buFont typeface="Wingdings" panose="05000000000000000000" pitchFamily="2" charset="2"/>
              <a:buChar char="Ø"/>
            </a:pPr>
            <a:r>
              <a:rPr lang="en-US" sz="2800" dirty="0" smtClean="0"/>
              <a:t>State </a:t>
            </a:r>
          </a:p>
          <a:p>
            <a:pPr lvl="1" algn="just"/>
            <a:endParaRPr lang="en-US" sz="2800" dirty="0"/>
          </a:p>
          <a:p>
            <a:pPr marL="1714500" lvl="3" indent="-342900" algn="just">
              <a:buFont typeface="Wingdings" panose="05000000000000000000" pitchFamily="2" charset="2"/>
              <a:buChar char="Ø"/>
            </a:pPr>
            <a:r>
              <a:rPr lang="en-US" sz="2800" dirty="0" smtClean="0"/>
              <a:t>Tribal</a:t>
            </a:r>
          </a:p>
          <a:p>
            <a:pPr lvl="3" algn="just"/>
            <a:endParaRPr lang="en-US" sz="2800" dirty="0"/>
          </a:p>
          <a:p>
            <a:pPr lvl="3" algn="ctr"/>
            <a:r>
              <a:rPr lang="en-US" sz="2800" i="1" dirty="0" smtClean="0"/>
              <a:t>United States v. Bryant</a:t>
            </a:r>
            <a:r>
              <a:rPr lang="en-US" sz="2800" dirty="0" smtClean="0"/>
              <a:t>, 136 S.Ct. 1954 (2016)</a:t>
            </a:r>
          </a:p>
          <a:p>
            <a:pPr marL="800100" lvl="1" indent="-342900" algn="just">
              <a:buFont typeface="Wingdings" panose="05000000000000000000" pitchFamily="2" charset="2"/>
              <a:buChar char="Ø"/>
            </a:pPr>
            <a:endParaRPr lang="en-US" sz="2800" dirty="0"/>
          </a:p>
          <a:p>
            <a:pPr lvl="1" algn="just"/>
            <a:endParaRPr lang="en-US" sz="2000" dirty="0" smtClean="0">
              <a:latin typeface="Palatino Linotype" panose="02040502050505030304" pitchFamily="18" charset="0"/>
            </a:endParaRPr>
          </a:p>
          <a:p>
            <a:pPr algn="just"/>
            <a:endParaRPr lang="en-US" sz="2000" dirty="0" smtClean="0">
              <a:latin typeface="Palatino Linotype" panose="02040502050505030304" pitchFamily="18" charset="0"/>
            </a:endParaRPr>
          </a:p>
        </p:txBody>
      </p:sp>
      <p:pic>
        <p:nvPicPr>
          <p:cNvPr id="2051" name="Picture 3" descr="C:\Users\melody\AppData\Local\Microsoft\Windows\Temporary Internet Files\Content.IE5\GPIAHM9G\220px-Supreme_Court_of_the_United_State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2286000"/>
            <a:ext cx="2259904" cy="2249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687654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additive="base">
                                        <p:cTn id="1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animEffect transition="in" filter="fade">
                                      <p:cBhvr>
                                        <p:cTn id="25" dur="1000"/>
                                        <p:tgtEl>
                                          <p:spTgt spid="5">
                                            <p:txEl>
                                              <p:pRg st="7" end="7"/>
                                            </p:txEl>
                                          </p:spTgt>
                                        </p:tgtEl>
                                      </p:cBhvr>
                                    </p:animEffect>
                                    <p:anim calcmode="lin" valueType="num">
                                      <p:cBhvr>
                                        <p:cTn id="26"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nodeType="clickEffect">
                                  <p:stCondLst>
                                    <p:cond delay="0"/>
                                  </p:stCondLst>
                                  <p:childTnLst>
                                    <p:set>
                                      <p:cBhvr>
                                        <p:cTn id="31" dur="1" fill="hold">
                                          <p:stCondLst>
                                            <p:cond delay="0"/>
                                          </p:stCondLst>
                                        </p:cTn>
                                        <p:tgtEl>
                                          <p:spTgt spid="2051"/>
                                        </p:tgtEl>
                                        <p:attrNameLst>
                                          <p:attrName>style.visibility</p:attrName>
                                        </p:attrNameLst>
                                      </p:cBhvr>
                                      <p:to>
                                        <p:strVal val="visible"/>
                                      </p:to>
                                    </p:set>
                                    <p:anim calcmode="lin" valueType="num">
                                      <p:cBhvr>
                                        <p:cTn id="32" dur="1000" fill="hold"/>
                                        <p:tgtEl>
                                          <p:spTgt spid="2051"/>
                                        </p:tgtEl>
                                        <p:attrNameLst>
                                          <p:attrName>ppt_w</p:attrName>
                                        </p:attrNameLst>
                                      </p:cBhvr>
                                      <p:tavLst>
                                        <p:tav tm="0">
                                          <p:val>
                                            <p:fltVal val="0"/>
                                          </p:val>
                                        </p:tav>
                                        <p:tav tm="100000">
                                          <p:val>
                                            <p:strVal val="#ppt_w"/>
                                          </p:val>
                                        </p:tav>
                                      </p:tavLst>
                                    </p:anim>
                                    <p:anim calcmode="lin" valueType="num">
                                      <p:cBhvr>
                                        <p:cTn id="33" dur="1000" fill="hold"/>
                                        <p:tgtEl>
                                          <p:spTgt spid="2051"/>
                                        </p:tgtEl>
                                        <p:attrNameLst>
                                          <p:attrName>ppt_h</p:attrName>
                                        </p:attrNameLst>
                                      </p:cBhvr>
                                      <p:tavLst>
                                        <p:tav tm="0">
                                          <p:val>
                                            <p:fltVal val="0"/>
                                          </p:val>
                                        </p:tav>
                                        <p:tav tm="100000">
                                          <p:val>
                                            <p:strVal val="#ppt_h"/>
                                          </p:val>
                                        </p:tav>
                                      </p:tavLst>
                                    </p:anim>
                                    <p:anim calcmode="lin" valueType="num">
                                      <p:cBhvr>
                                        <p:cTn id="34" dur="1000" fill="hold"/>
                                        <p:tgtEl>
                                          <p:spTgt spid="2051"/>
                                        </p:tgtEl>
                                        <p:attrNameLst>
                                          <p:attrName>style.rotation</p:attrName>
                                        </p:attrNameLst>
                                      </p:cBhvr>
                                      <p:tavLst>
                                        <p:tav tm="0">
                                          <p:val>
                                            <p:fltVal val="90"/>
                                          </p:val>
                                        </p:tav>
                                        <p:tav tm="100000">
                                          <p:val>
                                            <p:fltVal val="0"/>
                                          </p:val>
                                        </p:tav>
                                      </p:tavLst>
                                    </p:anim>
                                    <p:animEffect transition="in" filter="fade">
                                      <p:cBhvr>
                                        <p:cTn id="35" dur="1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pPr algn="ctr"/>
            <a:r>
              <a:rPr lang="en-US" sz="3200" b="1" u="sng" dirty="0" smtClean="0">
                <a:latin typeface="+mj-lt"/>
              </a:rPr>
              <a:t>What about State Laws ?</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29</a:t>
            </a:r>
            <a:endParaRPr lang="en-US" sz="2000" dirty="0">
              <a:latin typeface="Palatino Linotype" panose="02040502050505030304" pitchFamily="18" charset="0"/>
            </a:endParaRPr>
          </a:p>
        </p:txBody>
      </p:sp>
      <p:sp>
        <p:nvSpPr>
          <p:cNvPr id="5" name="TextBox 4"/>
          <p:cNvSpPr txBox="1"/>
          <p:nvPr/>
        </p:nvSpPr>
        <p:spPr>
          <a:xfrm>
            <a:off x="0" y="2514600"/>
            <a:ext cx="9220200" cy="2554545"/>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dirty="0" smtClean="0"/>
              <a:t>In 2018, California became the 1</a:t>
            </a:r>
            <a:r>
              <a:rPr lang="en-US" sz="3200" baseline="30000" dirty="0" smtClean="0"/>
              <a:t>st</a:t>
            </a:r>
            <a:r>
              <a:rPr lang="en-US" sz="3200" dirty="0" smtClean="0"/>
              <a:t> state</a:t>
            </a:r>
          </a:p>
          <a:p>
            <a:pPr lvl="1" algn="just"/>
            <a:r>
              <a:rPr lang="en-US" sz="3200" dirty="0"/>
              <a:t> </a:t>
            </a:r>
            <a:r>
              <a:rPr lang="en-US" sz="3200" dirty="0" smtClean="0"/>
              <a:t>     to legislate consultation with tribes </a:t>
            </a:r>
          </a:p>
          <a:p>
            <a:pPr lvl="1" algn="just"/>
            <a:r>
              <a:rPr lang="en-US" sz="3200" dirty="0"/>
              <a:t> </a:t>
            </a:r>
            <a:r>
              <a:rPr lang="en-US" sz="3200" dirty="0" smtClean="0"/>
              <a:t>      regarding Native studies curriculum  </a:t>
            </a:r>
          </a:p>
          <a:p>
            <a:pPr marL="914400" lvl="1" indent="-457200" algn="just">
              <a:buFont typeface="Wingdings" panose="05000000000000000000" pitchFamily="2" charset="2"/>
              <a:buChar char="Ø"/>
            </a:pPr>
            <a:endParaRPr lang="en-US" sz="3200" dirty="0"/>
          </a:p>
          <a:p>
            <a:pPr lvl="1" algn="just"/>
            <a:r>
              <a:rPr lang="en-US" sz="3200" dirty="0" smtClean="0"/>
              <a:t>	Cal. Educ. Code </a:t>
            </a:r>
            <a:r>
              <a:rPr lang="en-US" sz="3200" dirty="0" smtClean="0">
                <a:latin typeface="Arial"/>
                <a:cs typeface="Arial"/>
              </a:rPr>
              <a:t>§ 51226.9(a)(1)</a:t>
            </a:r>
            <a:r>
              <a:rPr lang="en-US" sz="3200" dirty="0" smtClean="0"/>
              <a:t> </a:t>
            </a:r>
            <a:endParaRPr lang="en-US" sz="3200" dirty="0"/>
          </a:p>
        </p:txBody>
      </p:sp>
      <p:pic>
        <p:nvPicPr>
          <p:cNvPr id="10242" name="Picture 2" descr="C:\Users\melody\AppData\Local\Microsoft\Windows\Temporary Internet Files\Content.IE5\XB91KS4D\668px-Map_of_California_outline.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61901" y="3200400"/>
            <a:ext cx="1440098" cy="16556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13660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0242"/>
                                        </p:tgtEl>
                                        <p:attrNameLst>
                                          <p:attrName>style.visibility</p:attrName>
                                        </p:attrNameLst>
                                      </p:cBhvr>
                                      <p:to>
                                        <p:strVal val="visible"/>
                                      </p:to>
                                    </p:set>
                                    <p:animEffect transition="in" filter="fade">
                                      <p:cBhvr>
                                        <p:cTn id="24" dur="1000"/>
                                        <p:tgtEl>
                                          <p:spTgt spid="10242"/>
                                        </p:tgtEl>
                                      </p:cBhvr>
                                    </p:animEffect>
                                    <p:anim calcmode="lin" valueType="num">
                                      <p:cBhvr>
                                        <p:cTn id="25" dur="1000" fill="hold"/>
                                        <p:tgtEl>
                                          <p:spTgt spid="10242"/>
                                        </p:tgtEl>
                                        <p:attrNameLst>
                                          <p:attrName>ppt_x</p:attrName>
                                        </p:attrNameLst>
                                      </p:cBhvr>
                                      <p:tavLst>
                                        <p:tav tm="0">
                                          <p:val>
                                            <p:strVal val="#ppt_x"/>
                                          </p:val>
                                        </p:tav>
                                        <p:tav tm="100000">
                                          <p:val>
                                            <p:strVal val="#ppt_x"/>
                                          </p:val>
                                        </p:tav>
                                      </p:tavLst>
                                    </p:anim>
                                    <p:anim calcmode="lin" valueType="num">
                                      <p:cBhvr>
                                        <p:cTn id="26" dur="1000" fill="hold"/>
                                        <p:tgtEl>
                                          <p:spTgt spid="10242"/>
                                        </p:tgtEl>
                                        <p:attrNameLst>
                                          <p:attrName>ppt_y</p:attrName>
                                        </p:attrNameLst>
                                      </p:cBhvr>
                                      <p:tavLst>
                                        <p:tav tm="0">
                                          <p:val>
                                            <p:strVal val="#ppt_y+.1"/>
                                          </p:val>
                                        </p:tav>
                                        <p:tav tm="100000">
                                          <p:val>
                                            <p:strVal val="#ppt_y"/>
                                          </p:val>
                                        </p:tav>
                                      </p:tavLst>
                                    </p:anim>
                                  </p:childTnLst>
                                </p:cTn>
                              </p:par>
                              <p:par>
                                <p:cTn id="27" presetID="45" presetClass="entr" presetSubtype="0" fill="hold" nodeType="withEffect">
                                  <p:stCondLst>
                                    <p:cond delay="0"/>
                                  </p:stCondLst>
                                  <p:childTnLst>
                                    <p:set>
                                      <p:cBhvr>
                                        <p:cTn id="28" dur="1" fill="hold">
                                          <p:stCondLst>
                                            <p:cond delay="0"/>
                                          </p:stCondLst>
                                        </p:cTn>
                                        <p:tgtEl>
                                          <p:spTgt spid="10242"/>
                                        </p:tgtEl>
                                        <p:attrNameLst>
                                          <p:attrName>style.visibility</p:attrName>
                                        </p:attrNameLst>
                                      </p:cBhvr>
                                      <p:to>
                                        <p:strVal val="visible"/>
                                      </p:to>
                                    </p:set>
                                    <p:animEffect transition="in" filter="fade">
                                      <p:cBhvr>
                                        <p:cTn id="29" dur="2000"/>
                                        <p:tgtEl>
                                          <p:spTgt spid="10242"/>
                                        </p:tgtEl>
                                      </p:cBhvr>
                                    </p:animEffect>
                                    <p:anim calcmode="lin" valueType="num">
                                      <p:cBhvr>
                                        <p:cTn id="30" dur="2000" fill="hold"/>
                                        <p:tgtEl>
                                          <p:spTgt spid="10242"/>
                                        </p:tgtEl>
                                        <p:attrNameLst>
                                          <p:attrName>ppt_w</p:attrName>
                                        </p:attrNameLst>
                                      </p:cBhvr>
                                      <p:tavLst>
                                        <p:tav tm="0" fmla="#ppt_w*sin(2.5*pi*$)">
                                          <p:val>
                                            <p:fltVal val="0"/>
                                          </p:val>
                                        </p:tav>
                                        <p:tav tm="100000">
                                          <p:val>
                                            <p:fltVal val="1"/>
                                          </p:val>
                                        </p:tav>
                                      </p:tavLst>
                                    </p:anim>
                                    <p:anim calcmode="lin" valueType="num">
                                      <p:cBhvr>
                                        <p:cTn id="31" dur="2000" fill="hold"/>
                                        <p:tgtEl>
                                          <p:spTgt spid="10242"/>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Effect transition="in" filter="fade">
                                      <p:cBhvr>
                                        <p:cTn id="36" dur="1000"/>
                                        <p:tgtEl>
                                          <p:spTgt spid="5">
                                            <p:txEl>
                                              <p:pRg st="4" end="4"/>
                                            </p:txEl>
                                          </p:spTgt>
                                        </p:tgtEl>
                                      </p:cBhvr>
                                    </p:animEffect>
                                    <p:anim calcmode="lin" valueType="num">
                                      <p:cBhvr>
                                        <p:cTn id="37"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pPr algn="ctr"/>
            <a:r>
              <a:rPr lang="en-US" sz="3200" b="1" u="sng" dirty="0" smtClean="0">
                <a:latin typeface="+mj-lt"/>
              </a:rPr>
              <a:t>What about State Laws ?</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30</a:t>
            </a:r>
            <a:endParaRPr lang="en-US" sz="2000" dirty="0">
              <a:latin typeface="Palatino Linotype" panose="02040502050505030304" pitchFamily="18" charset="0"/>
            </a:endParaRPr>
          </a:p>
        </p:txBody>
      </p:sp>
      <p:sp>
        <p:nvSpPr>
          <p:cNvPr id="5" name="TextBox 4"/>
          <p:cNvSpPr txBox="1"/>
          <p:nvPr/>
        </p:nvSpPr>
        <p:spPr>
          <a:xfrm>
            <a:off x="-533400" y="1752600"/>
            <a:ext cx="9448800" cy="4524315"/>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dirty="0" smtClean="0"/>
              <a:t>At least 14 states have formalized roles for tribes in their school laws or administrative codes, most often in connection with state laws allowing the teaching of tribal native languages in schools, </a:t>
            </a:r>
            <a:r>
              <a:rPr lang="en-US" sz="3200" dirty="0"/>
              <a:t>&amp;</a:t>
            </a:r>
            <a:r>
              <a:rPr lang="en-US" sz="3200" dirty="0" smtClean="0"/>
              <a:t> the certification or licensing of teachers for the languages:  Arizona, California, Idaho, Michigan, Minnesota, Montana, Nebraska, Nevada, New Mexico, North Dakota, Oregon, Washington, Wisconsin, &amp; Wyoming</a:t>
            </a:r>
            <a:endParaRPr lang="en-US" sz="3200" dirty="0"/>
          </a:p>
        </p:txBody>
      </p:sp>
    </p:spTree>
    <p:extLst>
      <p:ext uri="{BB962C8B-B14F-4D97-AF65-F5344CB8AC3E}">
        <p14:creationId xmlns:p14="http://schemas.microsoft.com/office/powerpoint/2010/main" val="42294251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pPr algn="ctr"/>
            <a:r>
              <a:rPr lang="en-US" sz="3200" b="1" u="sng" dirty="0" smtClean="0">
                <a:latin typeface="+mj-lt"/>
              </a:rPr>
              <a:t>Tribal Education Governance Today</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31</a:t>
            </a:r>
            <a:endParaRPr lang="en-US" sz="2000" dirty="0">
              <a:latin typeface="Palatino Linotype" panose="02040502050505030304" pitchFamily="18" charset="0"/>
            </a:endParaRPr>
          </a:p>
        </p:txBody>
      </p:sp>
      <p:sp>
        <p:nvSpPr>
          <p:cNvPr id="5" name="TextBox 4"/>
          <p:cNvSpPr txBox="1"/>
          <p:nvPr/>
        </p:nvSpPr>
        <p:spPr>
          <a:xfrm>
            <a:off x="0" y="2514600"/>
            <a:ext cx="9220200" cy="2739211"/>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4400" dirty="0" smtClean="0"/>
              <a:t>Nationwide</a:t>
            </a:r>
          </a:p>
          <a:p>
            <a:pPr marL="1371600" lvl="2" indent="-457200" algn="just">
              <a:buFont typeface="Arial" panose="020B0604020202020204" pitchFamily="34" charset="0"/>
              <a:buChar char="•"/>
            </a:pPr>
            <a:r>
              <a:rPr lang="en-US" sz="3200" dirty="0" smtClean="0"/>
              <a:t>573 federally-recognized tribes</a:t>
            </a:r>
          </a:p>
          <a:p>
            <a:pPr marL="1828800" lvl="3" indent="-457200" algn="just">
              <a:buFont typeface="Arial" panose="020B0604020202020204" pitchFamily="34" charset="0"/>
              <a:buChar char="•"/>
            </a:pPr>
            <a:r>
              <a:rPr lang="en-US" sz="3200" dirty="0" smtClean="0"/>
              <a:t>Less than ½ have TEDs / TEAs</a:t>
            </a:r>
          </a:p>
          <a:p>
            <a:pPr marL="2286000" lvl="4" indent="-457200" algn="just">
              <a:buFont typeface="Arial" panose="020B0604020202020204" pitchFamily="34" charset="0"/>
              <a:buChar char="•"/>
            </a:pPr>
            <a:r>
              <a:rPr lang="en-US" sz="3200" dirty="0" smtClean="0"/>
              <a:t>Even fewer have Tribal Education Codes</a:t>
            </a:r>
          </a:p>
          <a:p>
            <a:pPr lvl="1" algn="just"/>
            <a:endParaRPr lang="en-US" sz="3200" dirty="0" smtClean="0"/>
          </a:p>
        </p:txBody>
      </p:sp>
    </p:spTree>
    <p:extLst>
      <p:ext uri="{BB962C8B-B14F-4D97-AF65-F5344CB8AC3E}">
        <p14:creationId xmlns:p14="http://schemas.microsoft.com/office/powerpoint/2010/main" val="298907471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pPr algn="ctr"/>
            <a:r>
              <a:rPr lang="en-US" sz="3200" b="1" u="sng" dirty="0" smtClean="0">
                <a:latin typeface="+mj-lt"/>
              </a:rPr>
              <a:t>Tribal Education Governance Today</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32</a:t>
            </a:r>
            <a:endParaRPr lang="en-US" sz="2000" dirty="0">
              <a:latin typeface="Palatino Linotype" panose="02040502050505030304" pitchFamily="18" charset="0"/>
            </a:endParaRPr>
          </a:p>
        </p:txBody>
      </p:sp>
      <p:sp>
        <p:nvSpPr>
          <p:cNvPr id="5" name="TextBox 4"/>
          <p:cNvSpPr txBox="1"/>
          <p:nvPr/>
        </p:nvSpPr>
        <p:spPr>
          <a:xfrm>
            <a:off x="137911" y="1770837"/>
            <a:ext cx="8666179" cy="4524315"/>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dirty="0" smtClean="0"/>
              <a:t>Washington State</a:t>
            </a:r>
          </a:p>
          <a:p>
            <a:pPr marL="1371600" lvl="2" indent="-457200" algn="just">
              <a:buFont typeface="Arial" panose="020B0604020202020204" pitchFamily="34" charset="0"/>
              <a:buChar char="•"/>
            </a:pPr>
            <a:r>
              <a:rPr lang="en-US" sz="3200" dirty="0" smtClean="0"/>
              <a:t>5 Tribal Compact Schools:</a:t>
            </a:r>
          </a:p>
          <a:p>
            <a:pPr marL="2286000" lvl="4" indent="-457200" algn="just">
              <a:buFont typeface="Arial" panose="020B0604020202020204" pitchFamily="34" charset="0"/>
              <a:buChar char="•"/>
            </a:pPr>
            <a:r>
              <a:rPr lang="en-US" sz="3200" dirty="0" smtClean="0"/>
              <a:t>Suquamish</a:t>
            </a:r>
          </a:p>
          <a:p>
            <a:pPr marL="2286000" lvl="4" indent="-457200" algn="just">
              <a:buFont typeface="Arial" panose="020B0604020202020204" pitchFamily="34" charset="0"/>
              <a:buChar char="•"/>
            </a:pPr>
            <a:r>
              <a:rPr lang="en-US" sz="3200" dirty="0" smtClean="0"/>
              <a:t>Lummi</a:t>
            </a:r>
          </a:p>
          <a:p>
            <a:pPr marL="2286000" lvl="4" indent="-457200" algn="just">
              <a:buFont typeface="Arial" panose="020B0604020202020204" pitchFamily="34" charset="0"/>
              <a:buChar char="•"/>
            </a:pPr>
            <a:r>
              <a:rPr lang="en-US" sz="3200" dirty="0" smtClean="0"/>
              <a:t>Muckleshoot</a:t>
            </a:r>
          </a:p>
          <a:p>
            <a:pPr marL="2286000" lvl="4" indent="-457200" algn="just">
              <a:buFont typeface="Arial" panose="020B0604020202020204" pitchFamily="34" charset="0"/>
              <a:buChar char="•"/>
            </a:pPr>
            <a:r>
              <a:rPr lang="en-US" sz="3200" dirty="0" smtClean="0"/>
              <a:t>Quileute</a:t>
            </a:r>
          </a:p>
          <a:p>
            <a:pPr marL="2286000" lvl="4" indent="-457200" algn="just">
              <a:buFont typeface="Arial" panose="020B0604020202020204" pitchFamily="34" charset="0"/>
              <a:buChar char="•"/>
            </a:pPr>
            <a:r>
              <a:rPr lang="en-US" sz="3200" dirty="0" smtClean="0"/>
              <a:t>Nisqually</a:t>
            </a:r>
          </a:p>
          <a:p>
            <a:pPr lvl="3" algn="just"/>
            <a:endParaRPr lang="en-US" sz="3200" dirty="0"/>
          </a:p>
          <a:p>
            <a:pPr lvl="1" algn="ctr"/>
            <a:r>
              <a:rPr lang="en-US" sz="3200" dirty="0">
                <a:hlinkClick r:id="rId3"/>
              </a:rPr>
              <a:t>http://www.k12.wa.us/IndianEd/STECs.aspx</a:t>
            </a:r>
            <a:endParaRPr lang="en-US" sz="3200" dirty="0" smtClean="0"/>
          </a:p>
        </p:txBody>
      </p:sp>
    </p:spTree>
    <p:extLst>
      <p:ext uri="{BB962C8B-B14F-4D97-AF65-F5344CB8AC3E}">
        <p14:creationId xmlns:p14="http://schemas.microsoft.com/office/powerpoint/2010/main" val="30551005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8" end="8"/>
                                            </p:txEl>
                                          </p:spTgt>
                                        </p:tgtEl>
                                        <p:attrNameLst>
                                          <p:attrName>style.visibility</p:attrName>
                                        </p:attrNameLst>
                                      </p:cBhvr>
                                      <p:to>
                                        <p:strVal val="visible"/>
                                      </p:to>
                                    </p:set>
                                    <p:animEffect transition="in" filter="fade">
                                      <p:cBhvr>
                                        <p:cTn id="56" dur="1000"/>
                                        <p:tgtEl>
                                          <p:spTgt spid="5">
                                            <p:txEl>
                                              <p:pRg st="8" end="8"/>
                                            </p:txEl>
                                          </p:spTgt>
                                        </p:tgtEl>
                                      </p:cBhvr>
                                    </p:animEffect>
                                    <p:anim calcmode="lin" valueType="num">
                                      <p:cBhvr>
                                        <p:cTn id="57"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pPr algn="ctr"/>
            <a:r>
              <a:rPr lang="en-US" sz="3200" b="1" u="sng" dirty="0" smtClean="0">
                <a:latin typeface="+mj-lt"/>
              </a:rPr>
              <a:t>Tribal Education Governance Today</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33</a:t>
            </a:r>
            <a:endParaRPr lang="en-US" sz="2000" dirty="0">
              <a:latin typeface="Palatino Linotype" panose="02040502050505030304" pitchFamily="18" charset="0"/>
            </a:endParaRPr>
          </a:p>
        </p:txBody>
      </p:sp>
      <p:sp>
        <p:nvSpPr>
          <p:cNvPr id="5" name="TextBox 4"/>
          <p:cNvSpPr txBox="1"/>
          <p:nvPr/>
        </p:nvSpPr>
        <p:spPr>
          <a:xfrm>
            <a:off x="-76200" y="2133600"/>
            <a:ext cx="9220200" cy="3539430"/>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dirty="0" smtClean="0"/>
              <a:t>ESSA State-Tribal Education Partnership Program</a:t>
            </a:r>
          </a:p>
          <a:p>
            <a:pPr marL="1371600" lvl="2" indent="-457200" algn="just">
              <a:buFont typeface="Arial" panose="020B0604020202020204" pitchFamily="34" charset="0"/>
              <a:buChar char="•"/>
            </a:pPr>
            <a:r>
              <a:rPr lang="en-US" sz="3200" dirty="0" smtClean="0"/>
              <a:t>FY 2012 Grantees</a:t>
            </a:r>
          </a:p>
          <a:p>
            <a:pPr marL="1828800" lvl="3" indent="-457200" algn="just">
              <a:buFont typeface="Arial" panose="020B0604020202020204" pitchFamily="34" charset="0"/>
              <a:buChar char="•"/>
            </a:pPr>
            <a:r>
              <a:rPr lang="en-US" sz="3200" dirty="0" smtClean="0"/>
              <a:t>Oklahoma – Chickasaw Nation</a:t>
            </a:r>
          </a:p>
          <a:p>
            <a:pPr marL="1828800" lvl="3" indent="-457200" algn="just">
              <a:buFont typeface="Arial" panose="020B0604020202020204" pitchFamily="34" charset="0"/>
              <a:buChar char="•"/>
            </a:pPr>
            <a:r>
              <a:rPr lang="en-US" sz="3200" dirty="0" smtClean="0"/>
              <a:t>New Mexico - Dine</a:t>
            </a:r>
          </a:p>
          <a:p>
            <a:pPr marL="1828800" lvl="3" indent="-457200" algn="just">
              <a:buFont typeface="Arial" panose="020B0604020202020204" pitchFamily="34" charset="0"/>
              <a:buChar char="•"/>
            </a:pPr>
            <a:r>
              <a:rPr lang="en-US" sz="3200" dirty="0" smtClean="0"/>
              <a:t>Idaho - Nez Perce Tribe</a:t>
            </a:r>
          </a:p>
          <a:p>
            <a:pPr marL="1828800" lvl="3" indent="-457200" algn="just">
              <a:buFont typeface="Arial" panose="020B0604020202020204" pitchFamily="34" charset="0"/>
              <a:buChar char="•"/>
            </a:pPr>
            <a:r>
              <a:rPr lang="en-US" sz="3200" dirty="0" smtClean="0"/>
              <a:t>Oregon – Confederated Umatilla Tribes</a:t>
            </a:r>
          </a:p>
          <a:p>
            <a:pPr lvl="2" algn="just"/>
            <a:endParaRPr lang="en-US" sz="3200" dirty="0"/>
          </a:p>
        </p:txBody>
      </p:sp>
    </p:spTree>
    <p:extLst>
      <p:ext uri="{BB962C8B-B14F-4D97-AF65-F5344CB8AC3E}">
        <p14:creationId xmlns:p14="http://schemas.microsoft.com/office/powerpoint/2010/main" val="3074567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1255" y="1219200"/>
            <a:ext cx="8732745" cy="584775"/>
          </a:xfrm>
          <a:prstGeom prst="rect">
            <a:avLst/>
          </a:prstGeom>
          <a:noFill/>
        </p:spPr>
        <p:txBody>
          <a:bodyPr wrap="square" rtlCol="0">
            <a:spAutoFit/>
          </a:bodyPr>
          <a:lstStyle/>
          <a:p>
            <a:pPr algn="ctr"/>
            <a:r>
              <a:rPr lang="en-US" sz="3200" b="1" u="sng" dirty="0" smtClean="0">
                <a:latin typeface="+mj-lt"/>
              </a:rPr>
              <a:t>Tribal Education Governance Today</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34</a:t>
            </a:r>
            <a:endParaRPr lang="en-US" sz="2000" dirty="0">
              <a:latin typeface="Palatino Linotype" panose="02040502050505030304" pitchFamily="18" charset="0"/>
            </a:endParaRPr>
          </a:p>
        </p:txBody>
      </p:sp>
      <p:sp>
        <p:nvSpPr>
          <p:cNvPr id="5" name="TextBox 4"/>
          <p:cNvSpPr txBox="1"/>
          <p:nvPr/>
        </p:nvSpPr>
        <p:spPr>
          <a:xfrm>
            <a:off x="-131779" y="1752600"/>
            <a:ext cx="9220200" cy="4031873"/>
          </a:xfrm>
          <a:prstGeom prst="rect">
            <a:avLst/>
          </a:prstGeom>
          <a:noFill/>
        </p:spPr>
        <p:txBody>
          <a:bodyPr wrap="square" rtlCol="0">
            <a:spAutoFit/>
          </a:bodyPr>
          <a:lstStyle/>
          <a:p>
            <a:pPr marL="914400" lvl="1" indent="-457200" algn="just">
              <a:buFont typeface="Wingdings" panose="05000000000000000000" pitchFamily="2" charset="2"/>
              <a:buChar char="Ø"/>
            </a:pPr>
            <a:r>
              <a:rPr lang="en-US" sz="3200" dirty="0" smtClean="0"/>
              <a:t>ESSA State-Tribal Education Partnership Program</a:t>
            </a:r>
          </a:p>
          <a:p>
            <a:pPr marL="1371600" lvl="2" indent="-457200" algn="just">
              <a:buFont typeface="Arial" panose="020B0604020202020204" pitchFamily="34" charset="0"/>
              <a:buChar char="•"/>
            </a:pPr>
            <a:r>
              <a:rPr lang="en-US" sz="3200" dirty="0" smtClean="0"/>
              <a:t>FY 2015 Grantees</a:t>
            </a:r>
          </a:p>
          <a:p>
            <a:pPr marL="1828800" lvl="3" indent="-457200" algn="just">
              <a:buFont typeface="Arial" panose="020B0604020202020204" pitchFamily="34" charset="0"/>
              <a:buChar char="•"/>
            </a:pPr>
            <a:r>
              <a:rPr lang="en-US" sz="3200" dirty="0" smtClean="0"/>
              <a:t>Oklahoma – Muscogee Creek Nation</a:t>
            </a:r>
          </a:p>
          <a:p>
            <a:pPr marL="1828800" lvl="3" indent="-457200" algn="just">
              <a:buFont typeface="Arial" panose="020B0604020202020204" pitchFamily="34" charset="0"/>
              <a:buChar char="•"/>
            </a:pPr>
            <a:r>
              <a:rPr lang="en-US" sz="3200" dirty="0" smtClean="0"/>
              <a:t>Oklahoma - Chickasaw Nation</a:t>
            </a:r>
          </a:p>
          <a:p>
            <a:pPr marL="1828800" lvl="3" indent="-457200" algn="just">
              <a:buFont typeface="Arial" panose="020B0604020202020204" pitchFamily="34" charset="0"/>
              <a:buChar char="•"/>
            </a:pPr>
            <a:r>
              <a:rPr lang="en-US" sz="3200" dirty="0" smtClean="0"/>
              <a:t>Idaho - Nez Perce Tribe</a:t>
            </a:r>
          </a:p>
          <a:p>
            <a:pPr marL="1828800" lvl="3" indent="-457200" algn="just">
              <a:buFont typeface="Arial" panose="020B0604020202020204" pitchFamily="34" charset="0"/>
              <a:buChar char="•"/>
            </a:pPr>
            <a:r>
              <a:rPr lang="en-US" sz="3200" dirty="0" smtClean="0"/>
              <a:t>Idaho - Coeur d’Alene Tribe</a:t>
            </a:r>
          </a:p>
          <a:p>
            <a:pPr marL="1371600" lvl="2" indent="-457200" algn="just">
              <a:buFont typeface="Arial" panose="020B0604020202020204" pitchFamily="34" charset="0"/>
              <a:buChar char="•"/>
            </a:pPr>
            <a:endParaRPr lang="en-US" sz="3200" dirty="0"/>
          </a:p>
          <a:p>
            <a:pPr marL="1371600" lvl="2" indent="-457200" algn="just">
              <a:buFont typeface="Arial" panose="020B0604020202020204" pitchFamily="34" charset="0"/>
              <a:buChar char="•"/>
            </a:pPr>
            <a:r>
              <a:rPr lang="en-US" sz="3200" dirty="0" smtClean="0"/>
              <a:t>FY 2019 applications due </a:t>
            </a:r>
            <a:r>
              <a:rPr lang="en-US" sz="3200" u="sng" dirty="0" smtClean="0"/>
              <a:t>August 12, 2019</a:t>
            </a:r>
            <a:endParaRPr lang="en-US" sz="3200" dirty="0" smtClean="0"/>
          </a:p>
        </p:txBody>
      </p:sp>
    </p:spTree>
    <p:extLst>
      <p:ext uri="{BB962C8B-B14F-4D97-AF65-F5344CB8AC3E}">
        <p14:creationId xmlns:p14="http://schemas.microsoft.com/office/powerpoint/2010/main" val="3646690421"/>
      </p:ext>
    </p:extLst>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Effect transition="in" filter="fade">
                                      <p:cBhvr>
                                        <p:cTn id="49" dur="1000"/>
                                        <p:tgtEl>
                                          <p:spTgt spid="5">
                                            <p:txEl>
                                              <p:pRg st="7" end="7"/>
                                            </p:txEl>
                                          </p:spTgt>
                                        </p:tgtEl>
                                      </p:cBhvr>
                                    </p:animEffect>
                                    <p:anim calcmode="lin" valueType="num">
                                      <p:cBhvr>
                                        <p:cTn id="50"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1" y="1219200"/>
            <a:ext cx="9067800" cy="584775"/>
          </a:xfrm>
          <a:prstGeom prst="rect">
            <a:avLst/>
          </a:prstGeom>
          <a:noFill/>
        </p:spPr>
        <p:txBody>
          <a:bodyPr wrap="square" rtlCol="0">
            <a:spAutoFit/>
          </a:bodyPr>
          <a:lstStyle/>
          <a:p>
            <a:pPr algn="ctr"/>
            <a:r>
              <a:rPr lang="en-US" sz="3200" b="1" u="sng" dirty="0" smtClean="0">
                <a:latin typeface="+mj-lt"/>
              </a:rPr>
              <a:t>What Do </a:t>
            </a:r>
            <a:r>
              <a:rPr lang="en-US" sz="3200" b="1" u="sng" dirty="0">
                <a:latin typeface="+mj-lt"/>
              </a:rPr>
              <a:t>A</a:t>
            </a:r>
            <a:r>
              <a:rPr lang="en-US" sz="3200" b="1" u="sng" dirty="0" smtClean="0">
                <a:latin typeface="+mj-lt"/>
              </a:rPr>
              <a:t>ll the Good Laws Really Mean?</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35</a:t>
            </a:r>
            <a:endParaRPr lang="en-US" sz="2000" dirty="0">
              <a:latin typeface="Palatino Linotype" panose="02040502050505030304" pitchFamily="18" charset="0"/>
            </a:endParaRPr>
          </a:p>
        </p:txBody>
      </p:sp>
      <p:sp>
        <p:nvSpPr>
          <p:cNvPr id="5" name="TextBox 4"/>
          <p:cNvSpPr txBox="1"/>
          <p:nvPr/>
        </p:nvSpPr>
        <p:spPr>
          <a:xfrm>
            <a:off x="-94301" y="1676400"/>
            <a:ext cx="9339537" cy="4401205"/>
          </a:xfrm>
          <a:prstGeom prst="rect">
            <a:avLst/>
          </a:prstGeom>
          <a:noFill/>
        </p:spPr>
        <p:txBody>
          <a:bodyPr wrap="square" rtlCol="0">
            <a:spAutoFit/>
          </a:bodyPr>
          <a:lstStyle/>
          <a:p>
            <a:pPr marL="457200" indent="-457200" algn="just">
              <a:buFont typeface="Wingdings" panose="05000000000000000000" pitchFamily="2" charset="2"/>
              <a:buChar char="Ø"/>
            </a:pPr>
            <a:r>
              <a:rPr lang="en-US" sz="3200" dirty="0" smtClean="0"/>
              <a:t>Troubling statistics</a:t>
            </a:r>
          </a:p>
          <a:p>
            <a:pPr algn="just"/>
            <a:endParaRPr lang="en-US" sz="3200" dirty="0" smtClean="0"/>
          </a:p>
          <a:p>
            <a:pPr marL="914400" lvl="1" indent="-457200" algn="just">
              <a:buFont typeface="Arial" panose="020B0604020202020204" pitchFamily="34" charset="0"/>
              <a:buChar char="•"/>
            </a:pPr>
            <a:r>
              <a:rPr lang="en-US" sz="2400" dirty="0" smtClean="0"/>
              <a:t>In 2016, </a:t>
            </a:r>
            <a:r>
              <a:rPr lang="en-US" sz="2400" dirty="0"/>
              <a:t>only </a:t>
            </a:r>
            <a:r>
              <a:rPr lang="en-US" sz="2400" dirty="0" smtClean="0"/>
              <a:t>about 75% </a:t>
            </a:r>
            <a:r>
              <a:rPr lang="en-US" sz="2400" dirty="0"/>
              <a:t>of AI/AN students completed high </a:t>
            </a:r>
            <a:r>
              <a:rPr lang="en-US" sz="2400" dirty="0" smtClean="0"/>
              <a:t>school - less </a:t>
            </a:r>
            <a:r>
              <a:rPr lang="en-US" sz="2400" dirty="0"/>
              <a:t>than any other racial or ethnic </a:t>
            </a:r>
            <a:r>
              <a:rPr lang="en-US" sz="2400" dirty="0" smtClean="0"/>
              <a:t>group in the US </a:t>
            </a:r>
          </a:p>
          <a:p>
            <a:pPr lvl="1" algn="just"/>
            <a:endParaRPr lang="en-US" sz="2400" dirty="0" smtClean="0">
              <a:hlinkClick r:id="rId3"/>
            </a:endParaRPr>
          </a:p>
          <a:p>
            <a:pPr lvl="1" algn="ctr"/>
            <a:r>
              <a:rPr lang="en-US" sz="2400" dirty="0" smtClean="0">
                <a:hlinkClick r:id="rId3"/>
              </a:rPr>
              <a:t>https</a:t>
            </a:r>
            <a:r>
              <a:rPr lang="en-US" sz="2400" dirty="0">
                <a:hlinkClick r:id="rId3"/>
              </a:rPr>
              <a:t>://nces.ed.gov/pubs2019/2019038.pdf</a:t>
            </a:r>
            <a:endParaRPr lang="en-US" sz="2400" dirty="0"/>
          </a:p>
          <a:p>
            <a:pPr lvl="1" algn="just"/>
            <a:endParaRPr lang="en-US" sz="2400" dirty="0"/>
          </a:p>
          <a:p>
            <a:pPr marL="914400" lvl="1" indent="-457200" algn="just">
              <a:buFont typeface="Arial" panose="020B0604020202020204" pitchFamily="34" charset="0"/>
              <a:buChar char="•"/>
            </a:pPr>
            <a:r>
              <a:rPr lang="en-US" sz="2400" dirty="0" smtClean="0"/>
              <a:t>In 2015, about 50% of AI/AN K-12 students reported never </a:t>
            </a:r>
          </a:p>
          <a:p>
            <a:pPr lvl="1" algn="just"/>
            <a:r>
              <a:rPr lang="en-US" sz="2400" dirty="0"/>
              <a:t>	</a:t>
            </a:r>
            <a:r>
              <a:rPr lang="en-US" sz="2400" dirty="0" smtClean="0"/>
              <a:t>  being exposed to their Native languages, including in school</a:t>
            </a:r>
          </a:p>
          <a:p>
            <a:pPr algn="ctr"/>
            <a:endParaRPr lang="en-US" sz="2400" dirty="0" smtClean="0">
              <a:hlinkClick r:id="rId4"/>
            </a:endParaRPr>
          </a:p>
          <a:p>
            <a:pPr algn="ctr"/>
            <a:r>
              <a:rPr lang="en-US" sz="2400" dirty="0" smtClean="0">
                <a:hlinkClick r:id="rId4"/>
              </a:rPr>
              <a:t>https</a:t>
            </a:r>
            <a:r>
              <a:rPr lang="en-US" sz="2400" dirty="0">
                <a:hlinkClick r:id="rId4"/>
              </a:rPr>
              <a:t>://</a:t>
            </a:r>
            <a:r>
              <a:rPr lang="en-US" sz="2400" dirty="0" smtClean="0">
                <a:hlinkClick r:id="rId4"/>
              </a:rPr>
              <a:t>nces.ed.gov/pubsearch/pubsinfo.asp?pubid=2019048</a:t>
            </a:r>
            <a:endParaRPr lang="en-US" sz="3200" dirty="0" smtClean="0"/>
          </a:p>
        </p:txBody>
      </p:sp>
    </p:spTree>
    <p:extLst>
      <p:ext uri="{BB962C8B-B14F-4D97-AF65-F5344CB8AC3E}">
        <p14:creationId xmlns:p14="http://schemas.microsoft.com/office/powerpoint/2010/main" val="40816712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1000"/>
                                        <p:tgtEl>
                                          <p:spTgt spid="5">
                                            <p:txEl>
                                              <p:pRg st="4" end="4"/>
                                            </p:txEl>
                                          </p:spTgt>
                                        </p:tgtEl>
                                      </p:cBhvr>
                                    </p:animEffect>
                                    <p:anim calcmode="lin" valueType="num">
                                      <p:cBhvr>
                                        <p:cTn id="2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5">
                                            <p:txEl>
                                              <p:pRg st="6" end="6"/>
                                            </p:txEl>
                                          </p:spTgt>
                                        </p:tgtEl>
                                        <p:attrNameLst>
                                          <p:attrName>style.visibility</p:attrName>
                                        </p:attrNameLst>
                                      </p:cBhvr>
                                      <p:to>
                                        <p:strVal val="visible"/>
                                      </p:to>
                                    </p:set>
                                    <p:anim calcmode="lin" valueType="num">
                                      <p:cBhvr additive="base">
                                        <p:cTn id="26"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5">
                                            <p:txEl>
                                              <p:pRg st="7" end="7"/>
                                            </p:txEl>
                                          </p:spTgt>
                                        </p:tgtEl>
                                        <p:attrNameLst>
                                          <p:attrName>style.visibility</p:attrName>
                                        </p:attrNameLst>
                                      </p:cBhvr>
                                      <p:to>
                                        <p:strVal val="visible"/>
                                      </p:to>
                                    </p:set>
                                    <p:anim calcmode="lin" valueType="num">
                                      <p:cBhvr additive="base">
                                        <p:cTn id="30"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5">
                                            <p:txEl>
                                              <p:pRg st="9" end="9"/>
                                            </p:txEl>
                                          </p:spTgt>
                                        </p:tgtEl>
                                        <p:attrNameLst>
                                          <p:attrName>style.visibility</p:attrName>
                                        </p:attrNameLst>
                                      </p:cBhvr>
                                      <p:to>
                                        <p:strVal val="visible"/>
                                      </p:to>
                                    </p:set>
                                    <p:animEffect transition="in" filter="fade">
                                      <p:cBhvr>
                                        <p:cTn id="36" dur="1000"/>
                                        <p:tgtEl>
                                          <p:spTgt spid="5">
                                            <p:txEl>
                                              <p:pRg st="9" end="9"/>
                                            </p:txEl>
                                          </p:spTgt>
                                        </p:tgtEl>
                                      </p:cBhvr>
                                    </p:animEffect>
                                    <p:anim calcmode="lin" valueType="num">
                                      <p:cBhvr>
                                        <p:cTn id="37"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1" y="1219200"/>
            <a:ext cx="9067800" cy="584775"/>
          </a:xfrm>
          <a:prstGeom prst="rect">
            <a:avLst/>
          </a:prstGeom>
          <a:noFill/>
        </p:spPr>
        <p:txBody>
          <a:bodyPr wrap="square" rtlCol="0">
            <a:spAutoFit/>
          </a:bodyPr>
          <a:lstStyle/>
          <a:p>
            <a:pPr algn="ctr"/>
            <a:r>
              <a:rPr lang="en-US" sz="3200" b="1" u="sng" dirty="0" smtClean="0">
                <a:latin typeface="+mj-lt"/>
              </a:rPr>
              <a:t>What Do All the Good Laws Really  Mean ?</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36</a:t>
            </a:r>
            <a:endParaRPr lang="en-US" sz="2000" dirty="0">
              <a:latin typeface="Palatino Linotype" panose="02040502050505030304" pitchFamily="18" charset="0"/>
            </a:endParaRPr>
          </a:p>
        </p:txBody>
      </p:sp>
      <p:sp>
        <p:nvSpPr>
          <p:cNvPr id="5" name="TextBox 4"/>
          <p:cNvSpPr txBox="1"/>
          <p:nvPr/>
        </p:nvSpPr>
        <p:spPr>
          <a:xfrm>
            <a:off x="-90055" y="1803975"/>
            <a:ext cx="9220200" cy="6186309"/>
          </a:xfrm>
          <a:prstGeom prst="rect">
            <a:avLst/>
          </a:prstGeom>
          <a:noFill/>
        </p:spPr>
        <p:txBody>
          <a:bodyPr wrap="square" rtlCol="0">
            <a:spAutoFit/>
          </a:bodyPr>
          <a:lstStyle/>
          <a:p>
            <a:pPr marL="457200" indent="-457200" algn="just">
              <a:buFont typeface="Wingdings" panose="05000000000000000000" pitchFamily="2" charset="2"/>
              <a:buChar char="Ø"/>
            </a:pPr>
            <a:r>
              <a:rPr lang="en-US" sz="3200" dirty="0" smtClean="0"/>
              <a:t>Ongoing federal investigation</a:t>
            </a:r>
          </a:p>
          <a:p>
            <a:pPr marL="1257300" lvl="2" indent="-342900" algn="just">
              <a:buFont typeface="Arial" panose="020B0604020202020204" pitchFamily="34" charset="0"/>
              <a:buChar char="•"/>
            </a:pPr>
            <a:r>
              <a:rPr lang="en-US" sz="2400" dirty="0" smtClean="0"/>
              <a:t>U.S. Department of Education’s Office of Civil Rights</a:t>
            </a:r>
          </a:p>
          <a:p>
            <a:pPr lvl="2" algn="just"/>
            <a:r>
              <a:rPr lang="en-US" sz="2400" dirty="0"/>
              <a:t>	</a:t>
            </a:r>
            <a:r>
              <a:rPr lang="en-US" sz="2400" dirty="0" smtClean="0"/>
              <a:t>investigating alleged discrimination of Native students</a:t>
            </a:r>
          </a:p>
          <a:p>
            <a:pPr lvl="2" algn="just"/>
            <a:r>
              <a:rPr lang="en-US" sz="2400" dirty="0"/>
              <a:t>	</a:t>
            </a:r>
            <a:r>
              <a:rPr lang="en-US" sz="2400" dirty="0" smtClean="0"/>
              <a:t>in Wolf Point School District, Montana </a:t>
            </a:r>
          </a:p>
          <a:p>
            <a:pPr lvl="2" algn="just"/>
            <a:r>
              <a:rPr lang="en-US" sz="2400" dirty="0"/>
              <a:t>	</a:t>
            </a:r>
            <a:r>
              <a:rPr lang="en-US" sz="2400" dirty="0" smtClean="0"/>
              <a:t>(Ft. Peck Indian Reservation)</a:t>
            </a:r>
          </a:p>
          <a:p>
            <a:pPr marL="1257300" lvl="2" indent="-342900" algn="just">
              <a:buFont typeface="Arial" panose="020B0604020202020204" pitchFamily="34" charset="0"/>
              <a:buChar char="•"/>
            </a:pPr>
            <a:r>
              <a:rPr lang="en-US" sz="2400" dirty="0" smtClean="0"/>
              <a:t>Unequal treatment, push outs, discipline, </a:t>
            </a:r>
          </a:p>
          <a:p>
            <a:pPr lvl="2" algn="just"/>
            <a:r>
              <a:rPr lang="en-US" sz="2400" dirty="0"/>
              <a:t>	</a:t>
            </a:r>
            <a:r>
              <a:rPr lang="en-US" sz="2400" dirty="0" smtClean="0"/>
              <a:t>harassment, retaliation, &amp; </a:t>
            </a:r>
          </a:p>
          <a:p>
            <a:pPr lvl="2" algn="just"/>
            <a:r>
              <a:rPr lang="en-US" sz="2400" dirty="0"/>
              <a:t>	</a:t>
            </a:r>
            <a:r>
              <a:rPr lang="en-US" sz="2400" dirty="0" smtClean="0"/>
              <a:t>deprivation of basic due process rights</a:t>
            </a:r>
          </a:p>
          <a:p>
            <a:pPr marL="1257300" lvl="2" indent="-342900" algn="just">
              <a:buFont typeface="Arial" panose="020B0604020202020204" pitchFamily="34" charset="0"/>
              <a:buChar char="•"/>
            </a:pPr>
            <a:r>
              <a:rPr lang="en-US" sz="2400" dirty="0" smtClean="0"/>
              <a:t>In 2010, 6 Native students committed suicide; </a:t>
            </a:r>
          </a:p>
          <a:p>
            <a:pPr lvl="2" algn="just"/>
            <a:r>
              <a:rPr lang="en-US" sz="2400" dirty="0"/>
              <a:t>	</a:t>
            </a:r>
            <a:r>
              <a:rPr lang="en-US" sz="2400" dirty="0" smtClean="0"/>
              <a:t>another 20 attempted</a:t>
            </a:r>
            <a:endParaRPr lang="en-US" sz="2000" dirty="0" smtClean="0">
              <a:hlinkClick r:id="rId3"/>
            </a:endParaRPr>
          </a:p>
          <a:p>
            <a:pPr lvl="1" algn="ctr"/>
            <a:r>
              <a:rPr lang="en-US" dirty="0" smtClean="0">
                <a:hlinkClick r:id="rId3"/>
              </a:rPr>
              <a:t>https</a:t>
            </a:r>
            <a:r>
              <a:rPr lang="en-US" dirty="0">
                <a:hlinkClick r:id="rId3"/>
              </a:rPr>
              <a:t>://www.aclumontana.org/sites/default/files/field_documents/fort_peck_reservation</a:t>
            </a:r>
            <a:r>
              <a:rPr lang="en-US" dirty="0" smtClean="0">
                <a:hlinkClick r:id="rId3"/>
              </a:rPr>
              <a:t>_</a:t>
            </a:r>
          </a:p>
          <a:p>
            <a:pPr lvl="1" algn="ctr"/>
            <a:r>
              <a:rPr lang="en-US" dirty="0" smtClean="0">
                <a:hlinkClick r:id="rId3"/>
              </a:rPr>
              <a:t>title_vi_doj_complaint.pdf</a:t>
            </a:r>
            <a:endParaRPr lang="en-US" dirty="0" smtClean="0"/>
          </a:p>
          <a:p>
            <a:pPr marL="800100" lvl="1" indent="-342900" algn="just">
              <a:buFont typeface="Arial" panose="020B0604020202020204" pitchFamily="34" charset="0"/>
              <a:buChar char="•"/>
            </a:pPr>
            <a:endParaRPr lang="en-US" sz="2400" dirty="0" smtClean="0"/>
          </a:p>
          <a:p>
            <a:pPr lvl="1" algn="just"/>
            <a:endParaRPr lang="en-US" sz="2400" dirty="0" smtClean="0"/>
          </a:p>
          <a:p>
            <a:pPr lvl="1" algn="just"/>
            <a:endParaRPr lang="en-US" sz="3200" dirty="0" smtClean="0"/>
          </a:p>
          <a:p>
            <a:pPr lvl="2" algn="just"/>
            <a:endParaRPr lang="en-US" sz="3200" dirty="0" smtClean="0"/>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33260" y="3581400"/>
            <a:ext cx="2639290" cy="914400"/>
          </a:xfrm>
          <a:prstGeom prst="rect">
            <a:avLst/>
          </a:prstGeom>
        </p:spPr>
      </p:pic>
    </p:spTree>
    <p:extLst>
      <p:ext uri="{BB962C8B-B14F-4D97-AF65-F5344CB8AC3E}">
        <p14:creationId xmlns:p14="http://schemas.microsoft.com/office/powerpoint/2010/main" val="3141893181"/>
      </p:ext>
    </p:extLst>
  </p:cSld>
  <p:clrMapOvr>
    <a:masterClrMapping/>
  </p:clrMapOvr>
  <mc:AlternateContent xmlns:mc="http://schemas.openxmlformats.org/markup-compatibility/2006" xmlns:p14="http://schemas.microsoft.com/office/powerpoint/2010/main">
    <mc:Choice Requires="p14">
      <p:transition spd="slow" p14:dur="4000">
        <p14:vortex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fade">
                                      <p:cBhvr>
                                        <p:cTn id="13" dur="1000"/>
                                        <p:tgtEl>
                                          <p:spTgt spid="5">
                                            <p:txEl>
                                              <p:pRg st="1" end="1"/>
                                            </p:txEl>
                                          </p:spTgt>
                                        </p:tgtEl>
                                      </p:cBhvr>
                                    </p:animEffect>
                                    <p:anim calcmode="lin" valueType="num">
                                      <p:cBhvr>
                                        <p:cTn id="14"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fade">
                                      <p:cBhvr>
                                        <p:cTn id="18" dur="1000"/>
                                        <p:tgtEl>
                                          <p:spTgt spid="5">
                                            <p:txEl>
                                              <p:pRg st="2" end="2"/>
                                            </p:txEl>
                                          </p:spTgt>
                                        </p:tgtEl>
                                      </p:cBhvr>
                                    </p:animEffect>
                                    <p:anim calcmode="lin" valueType="num">
                                      <p:cBhvr>
                                        <p:cTn id="1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fade">
                                      <p:cBhvr>
                                        <p:cTn id="23" dur="1000"/>
                                        <p:tgtEl>
                                          <p:spTgt spid="5">
                                            <p:txEl>
                                              <p:pRg st="3" end="3"/>
                                            </p:txEl>
                                          </p:spTgt>
                                        </p:tgtEl>
                                      </p:cBhvr>
                                    </p:animEffect>
                                    <p:anim calcmode="lin" valueType="num">
                                      <p:cBhvr>
                                        <p:cTn id="2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1000" fill="hold"/>
                                        <p:tgtEl>
                                          <p:spTgt spid="2"/>
                                        </p:tgtEl>
                                        <p:attrNameLst>
                                          <p:attrName>ppt_w</p:attrName>
                                        </p:attrNameLst>
                                      </p:cBhvr>
                                      <p:tavLst>
                                        <p:tav tm="0">
                                          <p:val>
                                            <p:fltVal val="0"/>
                                          </p:val>
                                        </p:tav>
                                        <p:tav tm="100000">
                                          <p:val>
                                            <p:strVal val="#ppt_w"/>
                                          </p:val>
                                        </p:tav>
                                      </p:tavLst>
                                    </p:anim>
                                    <p:anim calcmode="lin" valueType="num">
                                      <p:cBhvr>
                                        <p:cTn id="36" dur="1000" fill="hold"/>
                                        <p:tgtEl>
                                          <p:spTgt spid="2"/>
                                        </p:tgtEl>
                                        <p:attrNameLst>
                                          <p:attrName>ppt_h</p:attrName>
                                        </p:attrNameLst>
                                      </p:cBhvr>
                                      <p:tavLst>
                                        <p:tav tm="0">
                                          <p:val>
                                            <p:fltVal val="0"/>
                                          </p:val>
                                        </p:tav>
                                        <p:tav tm="100000">
                                          <p:val>
                                            <p:strVal val="#ppt_h"/>
                                          </p:val>
                                        </p:tav>
                                      </p:tavLst>
                                    </p:anim>
                                    <p:anim calcmode="lin" valueType="num">
                                      <p:cBhvr>
                                        <p:cTn id="37" dur="1000" fill="hold"/>
                                        <p:tgtEl>
                                          <p:spTgt spid="2"/>
                                        </p:tgtEl>
                                        <p:attrNameLst>
                                          <p:attrName>style.rotation</p:attrName>
                                        </p:attrNameLst>
                                      </p:cBhvr>
                                      <p:tavLst>
                                        <p:tav tm="0">
                                          <p:val>
                                            <p:fltVal val="90"/>
                                          </p:val>
                                        </p:tav>
                                        <p:tav tm="100000">
                                          <p:val>
                                            <p:fltVal val="0"/>
                                          </p:val>
                                        </p:tav>
                                      </p:tavLst>
                                    </p:anim>
                                    <p:animEffect transition="in" filter="fade">
                                      <p:cBhvr>
                                        <p:cTn id="38" dur="1000"/>
                                        <p:tgtEl>
                                          <p:spTgt spid="2"/>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Effect transition="in" filter="fade">
                                      <p:cBhvr>
                                        <p:cTn id="43" dur="1000"/>
                                        <p:tgtEl>
                                          <p:spTgt spid="5">
                                            <p:txEl>
                                              <p:pRg st="5" end="5"/>
                                            </p:txEl>
                                          </p:spTgt>
                                        </p:tgtEl>
                                      </p:cBhvr>
                                    </p:animEffect>
                                    <p:anim calcmode="lin" valueType="num">
                                      <p:cBhvr>
                                        <p:cTn id="44"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5">
                                            <p:txEl>
                                              <p:pRg st="5" end="5"/>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5">
                                            <p:txEl>
                                              <p:pRg st="6" end="6"/>
                                            </p:txEl>
                                          </p:spTgt>
                                        </p:tgtEl>
                                        <p:attrNameLst>
                                          <p:attrName>style.visibility</p:attrName>
                                        </p:attrNameLst>
                                      </p:cBhvr>
                                      <p:to>
                                        <p:strVal val="visible"/>
                                      </p:to>
                                    </p:set>
                                    <p:animEffect transition="in" filter="fade">
                                      <p:cBhvr>
                                        <p:cTn id="48" dur="1000"/>
                                        <p:tgtEl>
                                          <p:spTgt spid="5">
                                            <p:txEl>
                                              <p:pRg st="6" end="6"/>
                                            </p:txEl>
                                          </p:spTgt>
                                        </p:tgtEl>
                                      </p:cBhvr>
                                    </p:animEffect>
                                    <p:anim calcmode="lin" valueType="num">
                                      <p:cBhvr>
                                        <p:cTn id="4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5">
                                            <p:txEl>
                                              <p:pRg st="6" end="6"/>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5">
                                            <p:txEl>
                                              <p:pRg st="7" end="7"/>
                                            </p:txEl>
                                          </p:spTgt>
                                        </p:tgtEl>
                                        <p:attrNameLst>
                                          <p:attrName>style.visibility</p:attrName>
                                        </p:attrNameLst>
                                      </p:cBhvr>
                                      <p:to>
                                        <p:strVal val="visible"/>
                                      </p:to>
                                    </p:set>
                                    <p:animEffect transition="in" filter="fade">
                                      <p:cBhvr>
                                        <p:cTn id="53" dur="1000"/>
                                        <p:tgtEl>
                                          <p:spTgt spid="5">
                                            <p:txEl>
                                              <p:pRg st="7" end="7"/>
                                            </p:txEl>
                                          </p:spTgt>
                                        </p:tgtEl>
                                      </p:cBhvr>
                                    </p:animEffect>
                                    <p:anim calcmode="lin" valueType="num">
                                      <p:cBhvr>
                                        <p:cTn id="54"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5">
                                            <p:txEl>
                                              <p:pRg st="8" end="8"/>
                                            </p:txEl>
                                          </p:spTgt>
                                        </p:tgtEl>
                                        <p:attrNameLst>
                                          <p:attrName>style.visibility</p:attrName>
                                        </p:attrNameLst>
                                      </p:cBhvr>
                                      <p:to>
                                        <p:strVal val="visible"/>
                                      </p:to>
                                    </p:set>
                                    <p:animEffect transition="in" filter="fade">
                                      <p:cBhvr>
                                        <p:cTn id="60" dur="1000"/>
                                        <p:tgtEl>
                                          <p:spTgt spid="5">
                                            <p:txEl>
                                              <p:pRg st="8" end="8"/>
                                            </p:txEl>
                                          </p:spTgt>
                                        </p:tgtEl>
                                      </p:cBhvr>
                                    </p:animEffect>
                                    <p:anim calcmode="lin" valueType="num">
                                      <p:cBhvr>
                                        <p:cTn id="61"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2" dur="1000" fill="hold"/>
                                        <p:tgtEl>
                                          <p:spTgt spid="5">
                                            <p:txEl>
                                              <p:pRg st="8" end="8"/>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5">
                                            <p:txEl>
                                              <p:pRg st="9" end="9"/>
                                            </p:txEl>
                                          </p:spTgt>
                                        </p:tgtEl>
                                        <p:attrNameLst>
                                          <p:attrName>style.visibility</p:attrName>
                                        </p:attrNameLst>
                                      </p:cBhvr>
                                      <p:to>
                                        <p:strVal val="visible"/>
                                      </p:to>
                                    </p:set>
                                    <p:animEffect transition="in" filter="fade">
                                      <p:cBhvr>
                                        <p:cTn id="65" dur="1000"/>
                                        <p:tgtEl>
                                          <p:spTgt spid="5">
                                            <p:txEl>
                                              <p:pRg st="9" end="9"/>
                                            </p:txEl>
                                          </p:spTgt>
                                        </p:tgtEl>
                                      </p:cBhvr>
                                    </p:animEffect>
                                    <p:anim calcmode="lin" valueType="num">
                                      <p:cBhvr>
                                        <p:cTn id="66"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67"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nodeType="clickEffect">
                                  <p:stCondLst>
                                    <p:cond delay="0"/>
                                  </p:stCondLst>
                                  <p:childTnLst>
                                    <p:set>
                                      <p:cBhvr>
                                        <p:cTn id="71" dur="1" fill="hold">
                                          <p:stCondLst>
                                            <p:cond delay="0"/>
                                          </p:stCondLst>
                                        </p:cTn>
                                        <p:tgtEl>
                                          <p:spTgt spid="5">
                                            <p:txEl>
                                              <p:pRg st="10" end="10"/>
                                            </p:txEl>
                                          </p:spTgt>
                                        </p:tgtEl>
                                        <p:attrNameLst>
                                          <p:attrName>style.visibility</p:attrName>
                                        </p:attrNameLst>
                                      </p:cBhvr>
                                      <p:to>
                                        <p:strVal val="visible"/>
                                      </p:to>
                                    </p:set>
                                    <p:animEffect transition="in" filter="fade">
                                      <p:cBhvr>
                                        <p:cTn id="72" dur="1000"/>
                                        <p:tgtEl>
                                          <p:spTgt spid="5">
                                            <p:txEl>
                                              <p:pRg st="10" end="10"/>
                                            </p:txEl>
                                          </p:spTgt>
                                        </p:tgtEl>
                                      </p:cBhvr>
                                    </p:animEffect>
                                    <p:anim calcmode="lin" valueType="num">
                                      <p:cBhvr>
                                        <p:cTn id="73"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74" dur="1000" fill="hold"/>
                                        <p:tgtEl>
                                          <p:spTgt spid="5">
                                            <p:txEl>
                                              <p:pRg st="10" end="10"/>
                                            </p:txEl>
                                          </p:spTgt>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5">
                                            <p:txEl>
                                              <p:pRg st="11" end="11"/>
                                            </p:txEl>
                                          </p:spTgt>
                                        </p:tgtEl>
                                        <p:attrNameLst>
                                          <p:attrName>style.visibility</p:attrName>
                                        </p:attrNameLst>
                                      </p:cBhvr>
                                      <p:to>
                                        <p:strVal val="visible"/>
                                      </p:to>
                                    </p:set>
                                    <p:animEffect transition="in" filter="fade">
                                      <p:cBhvr>
                                        <p:cTn id="77" dur="1000"/>
                                        <p:tgtEl>
                                          <p:spTgt spid="5">
                                            <p:txEl>
                                              <p:pRg st="11" end="11"/>
                                            </p:txEl>
                                          </p:spTgt>
                                        </p:tgtEl>
                                      </p:cBhvr>
                                    </p:animEffect>
                                    <p:anim calcmode="lin" valueType="num">
                                      <p:cBhvr>
                                        <p:cTn id="78"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5">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1" y="1219200"/>
            <a:ext cx="9067800" cy="584775"/>
          </a:xfrm>
          <a:prstGeom prst="rect">
            <a:avLst/>
          </a:prstGeom>
          <a:noFill/>
        </p:spPr>
        <p:txBody>
          <a:bodyPr wrap="square" rtlCol="0">
            <a:spAutoFit/>
          </a:bodyPr>
          <a:lstStyle/>
          <a:p>
            <a:pPr algn="ctr"/>
            <a:r>
              <a:rPr lang="en-US" sz="3200" b="1" u="sng" dirty="0" smtClean="0">
                <a:latin typeface="+mj-lt"/>
              </a:rPr>
              <a:t>What Do </a:t>
            </a:r>
            <a:r>
              <a:rPr lang="en-US" sz="3200" b="1" u="sng" dirty="0">
                <a:latin typeface="+mj-lt"/>
              </a:rPr>
              <a:t>A</a:t>
            </a:r>
            <a:r>
              <a:rPr lang="en-US" sz="3200" b="1" u="sng" dirty="0" smtClean="0">
                <a:latin typeface="+mj-lt"/>
              </a:rPr>
              <a:t>ll the Good Laws Really Mean ?</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37</a:t>
            </a:r>
            <a:endParaRPr lang="en-US" sz="2000" dirty="0">
              <a:latin typeface="Palatino Linotype" panose="02040502050505030304" pitchFamily="18" charset="0"/>
            </a:endParaRPr>
          </a:p>
        </p:txBody>
      </p:sp>
      <p:sp>
        <p:nvSpPr>
          <p:cNvPr id="5" name="TextBox 4"/>
          <p:cNvSpPr txBox="1"/>
          <p:nvPr/>
        </p:nvSpPr>
        <p:spPr>
          <a:xfrm>
            <a:off x="-101138" y="1803975"/>
            <a:ext cx="9220200" cy="3539430"/>
          </a:xfrm>
          <a:prstGeom prst="rect">
            <a:avLst/>
          </a:prstGeom>
          <a:noFill/>
        </p:spPr>
        <p:txBody>
          <a:bodyPr wrap="square" rtlCol="0">
            <a:spAutoFit/>
          </a:bodyPr>
          <a:lstStyle/>
          <a:p>
            <a:pPr marL="457200" indent="-457200" algn="just">
              <a:buFont typeface="Wingdings" panose="05000000000000000000" pitchFamily="2" charset="2"/>
              <a:buChar char="Ø"/>
            </a:pPr>
            <a:r>
              <a:rPr lang="en-US" sz="2800" dirty="0" smtClean="0"/>
              <a:t>Pending federal court case (</a:t>
            </a:r>
            <a:r>
              <a:rPr lang="en-US" sz="2800" i="1" dirty="0" smtClean="0"/>
              <a:t>Stephen C., et al. v. BIE</a:t>
            </a:r>
            <a:r>
              <a:rPr lang="en-US" sz="2800" dirty="0" smtClean="0"/>
              <a:t>)</a:t>
            </a:r>
          </a:p>
          <a:p>
            <a:pPr marL="914400" lvl="1" indent="-457200" algn="just">
              <a:buFont typeface="Arial" panose="020B0604020202020204" pitchFamily="34" charset="0"/>
              <a:buChar char="•"/>
            </a:pPr>
            <a:r>
              <a:rPr lang="en-US" sz="2800" dirty="0" smtClean="0"/>
              <a:t>Havasupai Elementary School (K-8)</a:t>
            </a:r>
          </a:p>
          <a:p>
            <a:pPr marL="914400" lvl="1" indent="-457200" algn="just">
              <a:buFont typeface="Arial" panose="020B0604020202020204" pitchFamily="34" charset="0"/>
              <a:buChar char="•"/>
            </a:pPr>
            <a:r>
              <a:rPr lang="en-US" sz="2800" dirty="0" smtClean="0"/>
              <a:t>Allegations</a:t>
            </a:r>
          </a:p>
          <a:p>
            <a:pPr marL="1371600" lvl="2" indent="-457200" algn="just">
              <a:buFont typeface="Arial" panose="020B0604020202020204" pitchFamily="34" charset="0"/>
              <a:buChar char="•"/>
            </a:pPr>
            <a:r>
              <a:rPr lang="en-US" sz="2800" dirty="0" smtClean="0"/>
              <a:t>Failure to provide basic instruction</a:t>
            </a:r>
          </a:p>
          <a:p>
            <a:pPr marL="1371600" lvl="2" indent="-457200" algn="just">
              <a:buFont typeface="Arial" panose="020B0604020202020204" pitchFamily="34" charset="0"/>
              <a:buChar char="•"/>
            </a:pPr>
            <a:r>
              <a:rPr lang="en-US" sz="2800" dirty="0" smtClean="0"/>
              <a:t>Only minimal instruction in Native language</a:t>
            </a:r>
          </a:p>
          <a:p>
            <a:pPr marL="1371600" lvl="2" indent="-457200" algn="just">
              <a:buFont typeface="Arial" panose="020B0604020202020204" pitchFamily="34" charset="0"/>
              <a:buChar char="•"/>
            </a:pPr>
            <a:r>
              <a:rPr lang="en-US" sz="2800" dirty="0" smtClean="0"/>
              <a:t>Non-compliant library</a:t>
            </a:r>
          </a:p>
          <a:p>
            <a:pPr marL="1371600" lvl="2" indent="-457200" algn="just">
              <a:buFont typeface="Arial" panose="020B0604020202020204" pitchFamily="34" charset="0"/>
              <a:buChar char="•"/>
            </a:pPr>
            <a:r>
              <a:rPr lang="en-US" sz="2800" dirty="0" smtClean="0"/>
              <a:t>No extracurricular activities</a:t>
            </a:r>
          </a:p>
          <a:p>
            <a:pPr marL="1371600" lvl="2" indent="-457200" algn="just">
              <a:buFont typeface="Arial" panose="020B0604020202020204" pitchFamily="34" charset="0"/>
              <a:buChar char="•"/>
            </a:pPr>
            <a:r>
              <a:rPr lang="en-US" sz="2800" dirty="0" smtClean="0"/>
              <a:t>Disabled students ignored or mistreated</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1750" y="2300008"/>
            <a:ext cx="2422340" cy="1273682"/>
          </a:xfrm>
          <a:prstGeom prst="rect">
            <a:avLst/>
          </a:prstGeom>
        </p:spPr>
      </p:pic>
    </p:spTree>
    <p:extLst>
      <p:ext uri="{BB962C8B-B14F-4D97-AF65-F5344CB8AC3E}">
        <p14:creationId xmlns:p14="http://schemas.microsoft.com/office/powerpoint/2010/main" val="37263808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additive="base">
                                        <p:cTn id="14"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6"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arn(inHorizontal)">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anim calcmode="lin" valueType="num">
                                      <p:cBhvr additive="base">
                                        <p:cTn id="4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additive="base">
                                        <p:cTn id="4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7" end="7"/>
                                            </p:txEl>
                                          </p:spTgt>
                                        </p:tgtEl>
                                        <p:attrNameLst>
                                          <p:attrName>style.visibility</p:attrName>
                                        </p:attrNameLst>
                                      </p:cBhvr>
                                      <p:to>
                                        <p:strVal val="visible"/>
                                      </p:to>
                                    </p:set>
                                    <p:anim calcmode="lin" valueType="num">
                                      <p:cBhvr additive="base">
                                        <p:cTn id="5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1" y="1219200"/>
            <a:ext cx="9067800" cy="584775"/>
          </a:xfrm>
          <a:prstGeom prst="rect">
            <a:avLst/>
          </a:prstGeom>
          <a:noFill/>
        </p:spPr>
        <p:txBody>
          <a:bodyPr wrap="square" rtlCol="0">
            <a:spAutoFit/>
          </a:bodyPr>
          <a:lstStyle/>
          <a:p>
            <a:pPr algn="ctr"/>
            <a:r>
              <a:rPr lang="en-US" sz="3200" b="1" u="sng" dirty="0" smtClean="0">
                <a:latin typeface="+mj-lt"/>
              </a:rPr>
              <a:t>Can Tribes Govern State Public Schools?</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38</a:t>
            </a:r>
            <a:endParaRPr lang="en-US" sz="2000" dirty="0">
              <a:latin typeface="Palatino Linotype" panose="02040502050505030304" pitchFamily="18" charset="0"/>
            </a:endParaRPr>
          </a:p>
        </p:txBody>
      </p:sp>
      <p:sp>
        <p:nvSpPr>
          <p:cNvPr id="5" name="TextBox 4"/>
          <p:cNvSpPr txBox="1"/>
          <p:nvPr/>
        </p:nvSpPr>
        <p:spPr>
          <a:xfrm>
            <a:off x="-71711" y="1803975"/>
            <a:ext cx="9220200" cy="3970318"/>
          </a:xfrm>
          <a:prstGeom prst="rect">
            <a:avLst/>
          </a:prstGeom>
          <a:noFill/>
        </p:spPr>
        <p:txBody>
          <a:bodyPr wrap="square" rtlCol="0">
            <a:spAutoFit/>
          </a:bodyPr>
          <a:lstStyle/>
          <a:p>
            <a:pPr marL="457200" indent="-457200" algn="just">
              <a:buFont typeface="Wingdings" panose="05000000000000000000" pitchFamily="2" charset="2"/>
              <a:buChar char="Ø"/>
            </a:pPr>
            <a:r>
              <a:rPr lang="en-US" sz="2800" dirty="0" smtClean="0"/>
              <a:t>US Court of Appeals for the Ninth Circuit</a:t>
            </a:r>
          </a:p>
          <a:p>
            <a:pPr marL="914400" lvl="1" indent="-457200" algn="just">
              <a:buFont typeface="Arial" panose="020B0604020202020204" pitchFamily="34" charset="0"/>
              <a:buChar char="•"/>
            </a:pPr>
            <a:r>
              <a:rPr lang="en-US" sz="2800" dirty="0" smtClean="0"/>
              <a:t>Possibly, where schools are on tribal land</a:t>
            </a:r>
          </a:p>
          <a:p>
            <a:pPr marL="914400" lvl="1" indent="-457200" algn="just">
              <a:buFont typeface="Arial" panose="020B0604020202020204" pitchFamily="34" charset="0"/>
              <a:buChar char="•"/>
            </a:pPr>
            <a:r>
              <a:rPr lang="en-US" sz="2800" i="1" dirty="0" smtClean="0"/>
              <a:t>Window Rock Unified School Dist. v. Reeves</a:t>
            </a:r>
            <a:r>
              <a:rPr lang="en-US" sz="2800" dirty="0" smtClean="0"/>
              <a:t>, </a:t>
            </a:r>
          </a:p>
          <a:p>
            <a:pPr lvl="1" algn="just"/>
            <a:r>
              <a:rPr lang="en-US" sz="2800" dirty="0"/>
              <a:t>	</a:t>
            </a:r>
            <a:r>
              <a:rPr lang="en-US" sz="2800" dirty="0" smtClean="0"/>
              <a:t>861 F.3d 894 (9</a:t>
            </a:r>
            <a:r>
              <a:rPr lang="en-US" sz="2800" baseline="30000" dirty="0" smtClean="0"/>
              <a:t>th</a:t>
            </a:r>
            <a:r>
              <a:rPr lang="en-US" sz="2800" dirty="0" smtClean="0"/>
              <a:t> Cir. 2017)</a:t>
            </a:r>
          </a:p>
          <a:p>
            <a:pPr lvl="1" algn="just"/>
            <a:endParaRPr lang="en-US" sz="2800" dirty="0" smtClean="0"/>
          </a:p>
          <a:p>
            <a:pPr marL="457200" indent="-457200" algn="just">
              <a:buFont typeface="Wingdings" panose="05000000000000000000" pitchFamily="2" charset="2"/>
              <a:buChar char="Ø"/>
            </a:pPr>
            <a:r>
              <a:rPr lang="en-US" sz="2800" dirty="0" smtClean="0"/>
              <a:t>US Court of Appeals for the Eighth Circuit</a:t>
            </a:r>
          </a:p>
          <a:p>
            <a:pPr marL="914400" lvl="1" indent="-457200" algn="just">
              <a:buFont typeface="Arial" panose="020B0604020202020204" pitchFamily="34" charset="0"/>
              <a:buChar char="•"/>
            </a:pPr>
            <a:r>
              <a:rPr lang="en-US" sz="2800" dirty="0" smtClean="0"/>
              <a:t>Very unlikely</a:t>
            </a:r>
          </a:p>
          <a:p>
            <a:pPr marL="914400" lvl="1" indent="-457200" algn="just">
              <a:buFont typeface="Arial" panose="020B0604020202020204" pitchFamily="34" charset="0"/>
              <a:buChar char="•"/>
            </a:pPr>
            <a:r>
              <a:rPr lang="en-US" sz="2800" i="1" dirty="0" smtClean="0"/>
              <a:t>Fort Yates Public School Dist. v. Murphy</a:t>
            </a:r>
            <a:r>
              <a:rPr lang="en-US" sz="2800" dirty="0" smtClean="0"/>
              <a:t>, </a:t>
            </a:r>
          </a:p>
          <a:p>
            <a:pPr lvl="1" algn="just"/>
            <a:r>
              <a:rPr lang="en-US" sz="2800" dirty="0"/>
              <a:t>	</a:t>
            </a:r>
            <a:r>
              <a:rPr lang="en-US" sz="2800" dirty="0" smtClean="0"/>
              <a:t>786 F.3d 662 (8</a:t>
            </a:r>
            <a:r>
              <a:rPr lang="en-US" sz="2800" baseline="30000" dirty="0" smtClean="0"/>
              <a:t>th</a:t>
            </a:r>
            <a:r>
              <a:rPr lang="en-US" sz="2800" dirty="0" smtClean="0"/>
              <a:t> Cir. 2015)</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000" y="1905000"/>
            <a:ext cx="1633263" cy="1633263"/>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96607" y="4191000"/>
            <a:ext cx="2175656" cy="1447800"/>
          </a:xfrm>
          <a:prstGeom prst="rect">
            <a:avLst/>
          </a:prstGeom>
        </p:spPr>
      </p:pic>
    </p:spTree>
    <p:extLst>
      <p:ext uri="{BB962C8B-B14F-4D97-AF65-F5344CB8AC3E}">
        <p14:creationId xmlns:p14="http://schemas.microsoft.com/office/powerpoint/2010/main" val="2318349442"/>
      </p:ext>
    </p:extLst>
  </p:cSld>
  <p:clrMapOvr>
    <a:masterClrMapping/>
  </p:clrMapOvr>
  <mc:AlternateContent xmlns:mc="http://schemas.openxmlformats.org/markup-compatibility/2006" xmlns:p14="http://schemas.microsoft.com/office/powerpoint/2010/main">
    <mc:Choice Requires="p14">
      <p:transition spd="slow" p14:dur="1400">
        <p14:door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 calcmode="lin" valueType="num">
                                      <p:cBhvr>
                                        <p:cTn id="16" dur="1000" fill="hold"/>
                                        <p:tgtEl>
                                          <p:spTgt spid="2"/>
                                        </p:tgtEl>
                                        <p:attrNameLst>
                                          <p:attrName>style.rotation</p:attrName>
                                        </p:attrNameLst>
                                      </p:cBhvr>
                                      <p:tavLst>
                                        <p:tav tm="0">
                                          <p:val>
                                            <p:fltVal val="90"/>
                                          </p:val>
                                        </p:tav>
                                        <p:tav tm="100000">
                                          <p:val>
                                            <p:fltVal val="0"/>
                                          </p:val>
                                        </p:tav>
                                      </p:tavLst>
                                    </p:anim>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 calcmode="lin" valueType="num">
                                      <p:cBhvr additive="base">
                                        <p:cTn id="2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additive="base">
                                        <p:cTn id="2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
                                            <p:txEl>
                                              <p:pRg st="2" end="2"/>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 calcmode="lin" valueType="num">
                                      <p:cBhvr additive="base">
                                        <p:cTn id="32"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5">
                                            <p:txEl>
                                              <p:pRg st="5" end="5"/>
                                            </p:txEl>
                                          </p:spTgt>
                                        </p:tgtEl>
                                        <p:attrNameLst>
                                          <p:attrName>style.visibility</p:attrName>
                                        </p:attrNameLst>
                                      </p:cBhvr>
                                      <p:to>
                                        <p:strVal val="visible"/>
                                      </p:to>
                                    </p:set>
                                    <p:animEffect transition="in" filter="fade">
                                      <p:cBhvr>
                                        <p:cTn id="38" dur="1000"/>
                                        <p:tgtEl>
                                          <p:spTgt spid="5">
                                            <p:txEl>
                                              <p:pRg st="5" end="5"/>
                                            </p:txEl>
                                          </p:spTgt>
                                        </p:tgtEl>
                                      </p:cBhvr>
                                    </p:animEffect>
                                    <p:anim calcmode="lin" valueType="num">
                                      <p:cBhvr>
                                        <p:cTn id="3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8" presetClass="entr" presetSubtype="32" fill="hold"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diamond(out)">
                                      <p:cBhvr>
                                        <p:cTn id="45" dur="2000"/>
                                        <p:tgtEl>
                                          <p:spTgt spid="3"/>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5">
                                            <p:txEl>
                                              <p:pRg st="6" end="6"/>
                                            </p:txEl>
                                          </p:spTgt>
                                        </p:tgtEl>
                                        <p:attrNameLst>
                                          <p:attrName>style.visibility</p:attrName>
                                        </p:attrNameLst>
                                      </p:cBhvr>
                                      <p:to>
                                        <p:strVal val="visible"/>
                                      </p:to>
                                    </p:set>
                                    <p:anim calcmode="lin" valueType="num">
                                      <p:cBhvr additive="base">
                                        <p:cTn id="50"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 calcmode="lin" valueType="num">
                                      <p:cBhvr additive="base">
                                        <p:cTn id="56"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5">
                                            <p:txEl>
                                              <p:pRg st="7" end="7"/>
                                            </p:txEl>
                                          </p:spTgt>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5">
                                            <p:txEl>
                                              <p:pRg st="8" end="8"/>
                                            </p:txEl>
                                          </p:spTgt>
                                        </p:tgtEl>
                                        <p:attrNameLst>
                                          <p:attrName>style.visibility</p:attrName>
                                        </p:attrNameLst>
                                      </p:cBhvr>
                                      <p:to>
                                        <p:strVal val="visible"/>
                                      </p:to>
                                    </p:set>
                                    <p:anim calcmode="lin" valueType="num">
                                      <p:cBhvr additive="base">
                                        <p:cTn id="60"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7522" y="1066800"/>
            <a:ext cx="7701055" cy="584775"/>
          </a:xfrm>
          <a:prstGeom prst="rect">
            <a:avLst/>
          </a:prstGeom>
          <a:noFill/>
        </p:spPr>
        <p:txBody>
          <a:bodyPr wrap="square" rtlCol="0">
            <a:spAutoFit/>
          </a:bodyPr>
          <a:lstStyle/>
          <a:p>
            <a:pPr algn="ctr"/>
            <a:r>
              <a:rPr lang="en-US" sz="3200" b="1" u="sng" dirty="0" smtClean="0">
                <a:latin typeface="+mj-lt"/>
              </a:rPr>
              <a:t>What is a Sovereign ?</a:t>
            </a:r>
          </a:p>
        </p:txBody>
      </p:sp>
      <p:sp>
        <p:nvSpPr>
          <p:cNvPr id="6" name="TextBox 5"/>
          <p:cNvSpPr txBox="1"/>
          <p:nvPr/>
        </p:nvSpPr>
        <p:spPr>
          <a:xfrm>
            <a:off x="8804090" y="5801843"/>
            <a:ext cx="312906" cy="400110"/>
          </a:xfrm>
          <a:prstGeom prst="rect">
            <a:avLst/>
          </a:prstGeom>
          <a:noFill/>
        </p:spPr>
        <p:txBody>
          <a:bodyPr wrap="none" rtlCol="0">
            <a:spAutoFit/>
          </a:bodyPr>
          <a:lstStyle/>
          <a:p>
            <a:r>
              <a:rPr lang="en-US" sz="2000" dirty="0" smtClean="0">
                <a:latin typeface="Palatino Linotype" panose="02040502050505030304" pitchFamily="18" charset="0"/>
              </a:rPr>
              <a:t>3</a:t>
            </a:r>
            <a:endParaRPr lang="en-US" sz="2000" dirty="0">
              <a:latin typeface="Palatino Linotype" panose="02040502050505030304" pitchFamily="18" charset="0"/>
            </a:endParaRPr>
          </a:p>
        </p:txBody>
      </p:sp>
      <p:sp>
        <p:nvSpPr>
          <p:cNvPr id="5" name="TextBox 4"/>
          <p:cNvSpPr txBox="1"/>
          <p:nvPr/>
        </p:nvSpPr>
        <p:spPr>
          <a:xfrm>
            <a:off x="158277" y="1660934"/>
            <a:ext cx="8637104" cy="4278094"/>
          </a:xfrm>
          <a:prstGeom prst="rect">
            <a:avLst/>
          </a:prstGeom>
          <a:noFill/>
        </p:spPr>
        <p:txBody>
          <a:bodyPr wrap="square" rtlCol="0">
            <a:spAutoFit/>
          </a:bodyPr>
          <a:lstStyle/>
          <a:p>
            <a:pPr lvl="1" algn="just"/>
            <a:r>
              <a:rPr lang="en-US" sz="2800" dirty="0" smtClean="0"/>
              <a:t>Generally, an independent political community,</a:t>
            </a:r>
          </a:p>
          <a:p>
            <a:pPr lvl="1" algn="just"/>
            <a:r>
              <a:rPr lang="en-US" sz="2800" dirty="0" smtClean="0"/>
              <a:t>  whose members are bound together </a:t>
            </a:r>
          </a:p>
          <a:p>
            <a:pPr lvl="1" algn="just"/>
            <a:r>
              <a:rPr lang="en-US" sz="2800" dirty="0" smtClean="0"/>
              <a:t>    by being subjected to a central authority </a:t>
            </a:r>
          </a:p>
          <a:p>
            <a:pPr lvl="1" algn="just"/>
            <a:r>
              <a:rPr lang="en-US" sz="2800" dirty="0" smtClean="0"/>
              <a:t>      whose commands those members must obey</a:t>
            </a:r>
          </a:p>
          <a:p>
            <a:pPr lvl="1" algn="just"/>
            <a:endParaRPr lang="en-US" sz="2800" dirty="0"/>
          </a:p>
          <a:p>
            <a:pPr lvl="1" algn="ctr"/>
            <a:r>
              <a:rPr lang="en-US" sz="2800" dirty="0" smtClean="0"/>
              <a:t>Black’s Law Dictionary (11</a:t>
            </a:r>
            <a:r>
              <a:rPr lang="en-US" sz="2800" baseline="30000" dirty="0" smtClean="0"/>
              <a:t>th</a:t>
            </a:r>
            <a:r>
              <a:rPr lang="en-US" sz="2800" dirty="0" smtClean="0"/>
              <a:t> ed. 2019)</a:t>
            </a:r>
          </a:p>
          <a:p>
            <a:pPr lvl="1" algn="ctr"/>
            <a:endParaRPr lang="en-US" sz="2800" dirty="0">
              <a:latin typeface="Palatino Linotype" panose="02040502050505030304" pitchFamily="18" charset="0"/>
            </a:endParaRPr>
          </a:p>
          <a:p>
            <a:pPr lvl="1" algn="ctr"/>
            <a:endParaRPr lang="en-US" sz="2800" dirty="0" smtClean="0">
              <a:latin typeface="Palatino Linotype" panose="02040502050505030304" pitchFamily="18" charset="0"/>
            </a:endParaRPr>
          </a:p>
          <a:p>
            <a:pPr lvl="1" algn="ctr"/>
            <a:endParaRPr lang="en-US" sz="2800" dirty="0">
              <a:latin typeface="Palatino Linotype" panose="02040502050505030304" pitchFamily="18" charset="0"/>
            </a:endParaRPr>
          </a:p>
          <a:p>
            <a:pPr lvl="1" algn="ctr"/>
            <a:endParaRPr lang="en-US" sz="2000" dirty="0" smtClean="0">
              <a:latin typeface="Palatino Linotype" panose="02040502050505030304" pitchFamily="18" charset="0"/>
            </a:endParaRPr>
          </a:p>
        </p:txBody>
      </p:sp>
      <p:pic>
        <p:nvPicPr>
          <p:cNvPr id="3074" name="Picture 2" descr="C:\Users\melody\AppData\Local\Microsoft\Windows\Temporary Internet Files\Content.IE5\LIJDKMPO\pimg_7495781141113194[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4468343"/>
            <a:ext cx="2024062"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60442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anim calcmode="lin" valueType="num">
                                      <p:cBhvr>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074"/>
                                        </p:tgtEl>
                                        <p:attrNameLst>
                                          <p:attrName>style.visibility</p:attrName>
                                        </p:attrNameLst>
                                      </p:cBhvr>
                                      <p:to>
                                        <p:strVal val="visible"/>
                                      </p:to>
                                    </p:set>
                                    <p:anim calcmode="lin" valueType="num">
                                      <p:cBhvr>
                                        <p:cTn id="35" dur="500" fill="hold"/>
                                        <p:tgtEl>
                                          <p:spTgt spid="3074"/>
                                        </p:tgtEl>
                                        <p:attrNameLst>
                                          <p:attrName>ppt_w</p:attrName>
                                        </p:attrNameLst>
                                      </p:cBhvr>
                                      <p:tavLst>
                                        <p:tav tm="0">
                                          <p:val>
                                            <p:fltVal val="0"/>
                                          </p:val>
                                        </p:tav>
                                        <p:tav tm="100000">
                                          <p:val>
                                            <p:strVal val="#ppt_w"/>
                                          </p:val>
                                        </p:tav>
                                      </p:tavLst>
                                    </p:anim>
                                    <p:anim calcmode="lin" valueType="num">
                                      <p:cBhvr>
                                        <p:cTn id="36" dur="500" fill="hold"/>
                                        <p:tgtEl>
                                          <p:spTgt spid="3074"/>
                                        </p:tgtEl>
                                        <p:attrNameLst>
                                          <p:attrName>ppt_h</p:attrName>
                                        </p:attrNameLst>
                                      </p:cBhvr>
                                      <p:tavLst>
                                        <p:tav tm="0">
                                          <p:val>
                                            <p:fltVal val="0"/>
                                          </p:val>
                                        </p:tav>
                                        <p:tav tm="100000">
                                          <p:val>
                                            <p:strVal val="#ppt_h"/>
                                          </p:val>
                                        </p:tav>
                                      </p:tavLst>
                                    </p:anim>
                                    <p:animEffect transition="in" filter="fade">
                                      <p:cBhvr>
                                        <p:cTn id="37" dur="500"/>
                                        <p:tgtEl>
                                          <p:spTgt spid="3074"/>
                                        </p:tgtEl>
                                      </p:cBhvr>
                                    </p:animEffect>
                                  </p:childTnLst>
                                </p:cTn>
                              </p:par>
                              <p:par>
                                <p:cTn id="38" presetID="6" presetClass="emph" presetSubtype="0" autoRev="1" fill="hold" nodeType="withEffect">
                                  <p:stCondLst>
                                    <p:cond delay="0"/>
                                  </p:stCondLst>
                                  <p:childTnLst>
                                    <p:animScale>
                                      <p:cBhvr>
                                        <p:cTn id="39" dur="2000" fill="hold"/>
                                        <p:tgtEl>
                                          <p:spTgt spid="307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1" y="1219200"/>
            <a:ext cx="9067800" cy="584775"/>
          </a:xfrm>
          <a:prstGeom prst="rect">
            <a:avLst/>
          </a:prstGeom>
          <a:noFill/>
        </p:spPr>
        <p:txBody>
          <a:bodyPr wrap="square" rtlCol="0">
            <a:spAutoFit/>
          </a:bodyPr>
          <a:lstStyle/>
          <a:p>
            <a:pPr algn="ctr"/>
            <a:r>
              <a:rPr lang="en-US" sz="3200" b="1" u="sng" dirty="0" smtClean="0">
                <a:latin typeface="+mj-lt"/>
              </a:rPr>
              <a:t>Will the US ever </a:t>
            </a:r>
            <a:r>
              <a:rPr lang="en-US" sz="3200" b="1" u="sng" dirty="0">
                <a:latin typeface="+mj-lt"/>
              </a:rPr>
              <a:t>P</a:t>
            </a:r>
            <a:r>
              <a:rPr lang="en-US" sz="3200" b="1" u="sng" dirty="0" smtClean="0">
                <a:latin typeface="+mj-lt"/>
              </a:rPr>
              <a:t>roperly </a:t>
            </a:r>
            <a:r>
              <a:rPr lang="en-US" sz="3200" b="1" u="sng" dirty="0">
                <a:latin typeface="+mj-lt"/>
              </a:rPr>
              <a:t>M</a:t>
            </a:r>
            <a:r>
              <a:rPr lang="en-US" sz="3200" b="1" u="sng" dirty="0" smtClean="0">
                <a:latin typeface="+mj-lt"/>
              </a:rPr>
              <a:t>anage Indian </a:t>
            </a:r>
            <a:r>
              <a:rPr lang="en-US" sz="3200" b="1" u="sng" dirty="0">
                <a:latin typeface="+mj-lt"/>
              </a:rPr>
              <a:t>E</a:t>
            </a:r>
            <a:r>
              <a:rPr lang="en-US" sz="3200" b="1" u="sng" dirty="0" smtClean="0">
                <a:latin typeface="+mj-lt"/>
              </a:rPr>
              <a:t>ducation?</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39</a:t>
            </a:r>
            <a:endParaRPr lang="en-US" sz="2000" dirty="0">
              <a:latin typeface="Palatino Linotype" panose="02040502050505030304" pitchFamily="18" charset="0"/>
            </a:endParaRPr>
          </a:p>
        </p:txBody>
      </p:sp>
      <p:sp>
        <p:nvSpPr>
          <p:cNvPr id="5" name="TextBox 4"/>
          <p:cNvSpPr txBox="1"/>
          <p:nvPr/>
        </p:nvSpPr>
        <p:spPr>
          <a:xfrm>
            <a:off x="52114" y="2362200"/>
            <a:ext cx="9220200" cy="3785652"/>
          </a:xfrm>
          <a:prstGeom prst="rect">
            <a:avLst/>
          </a:prstGeom>
          <a:noFill/>
        </p:spPr>
        <p:txBody>
          <a:bodyPr wrap="square" rtlCol="0">
            <a:spAutoFit/>
          </a:bodyPr>
          <a:lstStyle/>
          <a:p>
            <a:pPr marL="457200" indent="-457200" algn="just">
              <a:buFont typeface="Wingdings" panose="05000000000000000000" pitchFamily="2" charset="2"/>
              <a:buChar char="Ø"/>
            </a:pPr>
            <a:r>
              <a:rPr lang="en-US" sz="2400" dirty="0" smtClean="0"/>
              <a:t>US GAO, </a:t>
            </a:r>
            <a:r>
              <a:rPr lang="en-US" sz="2400" i="1" dirty="0" smtClean="0"/>
              <a:t>Further Actions on GAO Recommendations </a:t>
            </a:r>
          </a:p>
          <a:p>
            <a:pPr algn="just"/>
            <a:r>
              <a:rPr lang="en-US" sz="2400" i="1" dirty="0"/>
              <a:t>	</a:t>
            </a:r>
            <a:r>
              <a:rPr lang="en-US" sz="2400" i="1" dirty="0" smtClean="0"/>
              <a:t>Needed to Address Systemic Management Challenges </a:t>
            </a:r>
          </a:p>
          <a:p>
            <a:pPr algn="just"/>
            <a:r>
              <a:rPr lang="en-US" sz="2400" i="1" dirty="0"/>
              <a:t>	</a:t>
            </a:r>
            <a:r>
              <a:rPr lang="en-US" sz="2400" i="1" dirty="0" smtClean="0"/>
              <a:t>	with Indian Education </a:t>
            </a:r>
            <a:r>
              <a:rPr lang="en-US" sz="2400" dirty="0" smtClean="0"/>
              <a:t>(April 2015)</a:t>
            </a:r>
          </a:p>
          <a:p>
            <a:pPr algn="just"/>
            <a:endParaRPr lang="en-US" sz="2400" i="1" dirty="0"/>
          </a:p>
          <a:p>
            <a:pPr lvl="1" algn="ctr"/>
            <a:r>
              <a:rPr lang="en-US" sz="2400" dirty="0">
                <a:hlinkClick r:id="rId3"/>
              </a:rPr>
              <a:t>https://www.gao.gov/assets/670/669784.pdf</a:t>
            </a:r>
            <a:endParaRPr lang="en-US" sz="2400" dirty="0" smtClean="0"/>
          </a:p>
          <a:p>
            <a:pPr lvl="1" algn="just"/>
            <a:endParaRPr lang="en-US" sz="2400" dirty="0" smtClean="0"/>
          </a:p>
          <a:p>
            <a:pPr marL="457200" indent="-457200" algn="just">
              <a:buFont typeface="Wingdings" panose="05000000000000000000" pitchFamily="2" charset="2"/>
              <a:buChar char="Ø"/>
            </a:pPr>
            <a:r>
              <a:rPr lang="en-US" sz="2400" dirty="0" smtClean="0"/>
              <a:t>US GAO, </a:t>
            </a:r>
            <a:r>
              <a:rPr lang="en-US" sz="2400" i="1" dirty="0" smtClean="0"/>
              <a:t>Further Actions Needed to Improve Oversight </a:t>
            </a:r>
          </a:p>
          <a:p>
            <a:pPr algn="just"/>
            <a:r>
              <a:rPr lang="en-US" sz="2400" i="1" dirty="0"/>
              <a:t>	</a:t>
            </a:r>
            <a:r>
              <a:rPr lang="en-US" sz="2400" i="1" dirty="0" smtClean="0"/>
              <a:t>and Accountability for [BIE] School Safety Inspections </a:t>
            </a:r>
            <a:r>
              <a:rPr lang="en-US" sz="2400" dirty="0" smtClean="0"/>
              <a:t>(May 2017)</a:t>
            </a:r>
          </a:p>
          <a:p>
            <a:pPr algn="just"/>
            <a:endParaRPr lang="en-US" sz="2400" dirty="0" smtClean="0"/>
          </a:p>
          <a:p>
            <a:pPr algn="ctr"/>
            <a:r>
              <a:rPr lang="en-US" sz="2400" dirty="0">
                <a:hlinkClick r:id="rId4"/>
              </a:rPr>
              <a:t>https://www.gao.gov/products/GAO-17-421</a:t>
            </a:r>
            <a:endParaRPr lang="en-US" sz="2400" dirty="0" smtClean="0"/>
          </a:p>
        </p:txBody>
      </p:sp>
    </p:spTree>
    <p:extLst>
      <p:ext uri="{BB962C8B-B14F-4D97-AF65-F5344CB8AC3E}">
        <p14:creationId xmlns:p14="http://schemas.microsoft.com/office/powerpoint/2010/main" val="74852220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12" fill="hold" nodeType="click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 calcmode="lin" valueType="num">
                                      <p:cBhvr additive="base">
                                        <p:cTn id="24" dur="5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5">
                                            <p:txEl>
                                              <p:pRg st="6" end="6"/>
                                            </p:txEl>
                                          </p:spTgt>
                                        </p:tgtEl>
                                        <p:attrNameLst>
                                          <p:attrName>style.visibility</p:attrName>
                                        </p:attrNameLst>
                                      </p:cBhvr>
                                      <p:to>
                                        <p:strVal val="visible"/>
                                      </p:to>
                                    </p:set>
                                    <p:animEffect transition="in" filter="fade">
                                      <p:cBhvr>
                                        <p:cTn id="30" dur="1000"/>
                                        <p:tgtEl>
                                          <p:spTgt spid="5">
                                            <p:txEl>
                                              <p:pRg st="6" end="6"/>
                                            </p:txEl>
                                          </p:spTgt>
                                        </p:tgtEl>
                                      </p:cBhvr>
                                    </p:animEffect>
                                    <p:anim calcmode="lin" valueType="num">
                                      <p:cBhvr>
                                        <p:cTn id="31"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5">
                                            <p:txEl>
                                              <p:pRg st="6" end="6"/>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fade">
                                      <p:cBhvr>
                                        <p:cTn id="35" dur="1000"/>
                                        <p:tgtEl>
                                          <p:spTgt spid="5">
                                            <p:txEl>
                                              <p:pRg st="7" end="7"/>
                                            </p:txEl>
                                          </p:spTgt>
                                        </p:tgtEl>
                                      </p:cBhvr>
                                    </p:animEffect>
                                    <p:anim calcmode="lin" valueType="num">
                                      <p:cBhvr>
                                        <p:cTn id="36"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3"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 calcmode="lin" valueType="num">
                                      <p:cBhvr additive="base">
                                        <p:cTn id="42" dur="500" fill="hold"/>
                                        <p:tgtEl>
                                          <p:spTgt spid="5">
                                            <p:txEl>
                                              <p:pRg st="9" end="9"/>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5">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1" y="1219200"/>
            <a:ext cx="9067800" cy="584775"/>
          </a:xfrm>
          <a:prstGeom prst="rect">
            <a:avLst/>
          </a:prstGeom>
          <a:noFill/>
        </p:spPr>
        <p:txBody>
          <a:bodyPr wrap="square" rtlCol="0">
            <a:spAutoFit/>
          </a:bodyPr>
          <a:lstStyle/>
          <a:p>
            <a:pPr algn="ctr"/>
            <a:r>
              <a:rPr lang="en-US" sz="3200" b="1" u="sng" dirty="0" smtClean="0">
                <a:latin typeface="+mj-lt"/>
              </a:rPr>
              <a:t>What Can be Done about Attendance &amp; Language?</a:t>
            </a:r>
          </a:p>
        </p:txBody>
      </p:sp>
      <p:sp>
        <p:nvSpPr>
          <p:cNvPr id="6" name="TextBox 5"/>
          <p:cNvSpPr txBox="1"/>
          <p:nvPr/>
        </p:nvSpPr>
        <p:spPr>
          <a:xfrm>
            <a:off x="8804090" y="5801843"/>
            <a:ext cx="441146" cy="400110"/>
          </a:xfrm>
          <a:prstGeom prst="rect">
            <a:avLst/>
          </a:prstGeom>
          <a:noFill/>
        </p:spPr>
        <p:txBody>
          <a:bodyPr wrap="none" rtlCol="0">
            <a:spAutoFit/>
          </a:bodyPr>
          <a:lstStyle/>
          <a:p>
            <a:r>
              <a:rPr lang="en-US" sz="2000" dirty="0" smtClean="0">
                <a:latin typeface="Palatino Linotype" panose="02040502050505030304" pitchFamily="18" charset="0"/>
              </a:rPr>
              <a:t>40</a:t>
            </a:r>
            <a:endParaRPr lang="en-US" sz="2000" dirty="0">
              <a:latin typeface="Palatino Linotype" panose="02040502050505030304" pitchFamily="18" charset="0"/>
            </a:endParaRPr>
          </a:p>
        </p:txBody>
      </p:sp>
      <p:sp>
        <p:nvSpPr>
          <p:cNvPr id="5" name="TextBox 4"/>
          <p:cNvSpPr txBox="1"/>
          <p:nvPr/>
        </p:nvSpPr>
        <p:spPr>
          <a:xfrm>
            <a:off x="-38100" y="2016191"/>
            <a:ext cx="9220200" cy="3416320"/>
          </a:xfrm>
          <a:prstGeom prst="rect">
            <a:avLst/>
          </a:prstGeom>
          <a:noFill/>
        </p:spPr>
        <p:txBody>
          <a:bodyPr wrap="square" rtlCol="0">
            <a:spAutoFit/>
          </a:bodyPr>
          <a:lstStyle/>
          <a:p>
            <a:pPr marL="457200" indent="-457200" algn="just">
              <a:buFont typeface="Wingdings" panose="05000000000000000000" pitchFamily="2" charset="2"/>
              <a:buChar char="Ø"/>
            </a:pPr>
            <a:r>
              <a:rPr lang="en-US" sz="2400" dirty="0" smtClean="0"/>
              <a:t>US GAO, </a:t>
            </a:r>
            <a:r>
              <a:rPr lang="en-US" sz="2400" i="1" dirty="0" smtClean="0"/>
              <a:t>Public School Choice:  Limited Options Available </a:t>
            </a:r>
          </a:p>
          <a:p>
            <a:pPr algn="just"/>
            <a:r>
              <a:rPr lang="en-US" sz="2400" i="1" dirty="0"/>
              <a:t>	</a:t>
            </a:r>
            <a:r>
              <a:rPr lang="en-US" sz="2400" i="1" dirty="0" smtClean="0"/>
              <a:t>for Many AI/AN Students </a:t>
            </a:r>
            <a:r>
              <a:rPr lang="en-US" sz="2400" dirty="0" smtClean="0"/>
              <a:t>(January 2019) </a:t>
            </a:r>
          </a:p>
          <a:p>
            <a:pPr algn="just"/>
            <a:r>
              <a:rPr lang="en-US" sz="2400" dirty="0"/>
              <a:t>	</a:t>
            </a:r>
            <a:endParaRPr lang="en-US" sz="2400" i="1" dirty="0"/>
          </a:p>
          <a:p>
            <a:pPr lvl="1" algn="ctr"/>
            <a:r>
              <a:rPr lang="en-US" sz="2400" dirty="0">
                <a:hlinkClick r:id="rId3"/>
              </a:rPr>
              <a:t>https://www.gao.gov/assets/670/669784.pdf</a:t>
            </a:r>
            <a:endParaRPr lang="en-US" sz="2400" dirty="0" smtClean="0"/>
          </a:p>
          <a:p>
            <a:pPr lvl="1" algn="just"/>
            <a:endParaRPr lang="en-US" sz="2400" dirty="0" smtClean="0"/>
          </a:p>
          <a:p>
            <a:pPr marL="800100" lvl="1" indent="-342900" algn="just">
              <a:buFont typeface="Wingdings" panose="05000000000000000000" pitchFamily="2" charset="2"/>
              <a:buChar char="Ø"/>
            </a:pPr>
            <a:r>
              <a:rPr lang="en-US" sz="2400" dirty="0" smtClean="0"/>
              <a:t>In 2015, Oklahoma became the 1</a:t>
            </a:r>
            <a:r>
              <a:rPr lang="en-US" sz="2400" baseline="30000" dirty="0" smtClean="0"/>
              <a:t>st</a:t>
            </a:r>
            <a:r>
              <a:rPr lang="en-US" sz="2400" dirty="0" smtClean="0"/>
              <a:t> state to authorize </a:t>
            </a:r>
          </a:p>
          <a:p>
            <a:pPr algn="just"/>
            <a:r>
              <a:rPr lang="en-US" sz="2400" dirty="0"/>
              <a:t>	</a:t>
            </a:r>
            <a:r>
              <a:rPr lang="en-US" sz="2400" dirty="0" smtClean="0"/>
              <a:t>tribes to charter directly state public schools</a:t>
            </a:r>
          </a:p>
          <a:p>
            <a:pPr algn="just"/>
            <a:endParaRPr lang="en-US" sz="2400" dirty="0" smtClean="0"/>
          </a:p>
          <a:p>
            <a:pPr algn="ctr"/>
            <a:r>
              <a:rPr lang="en-US" sz="2400" dirty="0" smtClean="0"/>
              <a:t>Okla. Stat. tit. 70 </a:t>
            </a:r>
            <a:r>
              <a:rPr lang="en-US" sz="2400" dirty="0" smtClean="0">
                <a:cs typeface="Arial"/>
              </a:rPr>
              <a:t>§ 3-132</a:t>
            </a:r>
            <a:endParaRPr lang="en-US" sz="2400" dirty="0" smtClean="0"/>
          </a:p>
        </p:txBody>
      </p:sp>
      <p:pic>
        <p:nvPicPr>
          <p:cNvPr id="11266" name="Picture 2" descr="C:\Users\melody\AppData\Local\Microsoft\Windows\Temporary Internet Files\Content.IE5\AI2TOCM4\united-states-oklahoma-map-outline-11105983[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4419600"/>
            <a:ext cx="1524000" cy="88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99588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fade">
                                      <p:cBhvr>
                                        <p:cTn id="25" dur="1000"/>
                                        <p:tgtEl>
                                          <p:spTgt spid="5">
                                            <p:txEl>
                                              <p:pRg st="5" end="5"/>
                                            </p:txEl>
                                          </p:spTgt>
                                        </p:tgtEl>
                                      </p:cBhvr>
                                    </p:animEffect>
                                    <p:anim calcmode="lin" valueType="num">
                                      <p:cBhvr>
                                        <p:cTn id="2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5" end="5"/>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5">
                                            <p:txEl>
                                              <p:pRg st="6" end="6"/>
                                            </p:txEl>
                                          </p:spTgt>
                                        </p:tgtEl>
                                        <p:attrNameLst>
                                          <p:attrName>style.visibility</p:attrName>
                                        </p:attrNameLst>
                                      </p:cBhvr>
                                      <p:to>
                                        <p:strVal val="visible"/>
                                      </p:to>
                                    </p:set>
                                    <p:animEffect transition="in" filter="fade">
                                      <p:cBhvr>
                                        <p:cTn id="30" dur="1000"/>
                                        <p:tgtEl>
                                          <p:spTgt spid="5">
                                            <p:txEl>
                                              <p:pRg st="6" end="6"/>
                                            </p:txEl>
                                          </p:spTgt>
                                        </p:tgtEl>
                                      </p:cBhvr>
                                    </p:animEffect>
                                    <p:anim calcmode="lin" valueType="num">
                                      <p:cBhvr>
                                        <p:cTn id="31"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11266"/>
                                        </p:tgtEl>
                                        <p:attrNameLst>
                                          <p:attrName>style.visibility</p:attrName>
                                        </p:attrNameLst>
                                      </p:cBhvr>
                                      <p:to>
                                        <p:strVal val="visible"/>
                                      </p:to>
                                    </p:set>
                                    <p:anim calcmode="lin" valueType="num">
                                      <p:cBhvr>
                                        <p:cTn id="37" dur="1000" fill="hold"/>
                                        <p:tgtEl>
                                          <p:spTgt spid="11266"/>
                                        </p:tgtEl>
                                        <p:attrNameLst>
                                          <p:attrName>ppt_w</p:attrName>
                                        </p:attrNameLst>
                                      </p:cBhvr>
                                      <p:tavLst>
                                        <p:tav tm="0">
                                          <p:val>
                                            <p:fltVal val="0"/>
                                          </p:val>
                                        </p:tav>
                                        <p:tav tm="100000">
                                          <p:val>
                                            <p:strVal val="#ppt_w"/>
                                          </p:val>
                                        </p:tav>
                                      </p:tavLst>
                                    </p:anim>
                                    <p:anim calcmode="lin" valueType="num">
                                      <p:cBhvr>
                                        <p:cTn id="38" dur="1000" fill="hold"/>
                                        <p:tgtEl>
                                          <p:spTgt spid="11266"/>
                                        </p:tgtEl>
                                        <p:attrNameLst>
                                          <p:attrName>ppt_h</p:attrName>
                                        </p:attrNameLst>
                                      </p:cBhvr>
                                      <p:tavLst>
                                        <p:tav tm="0">
                                          <p:val>
                                            <p:fltVal val="0"/>
                                          </p:val>
                                        </p:tav>
                                        <p:tav tm="100000">
                                          <p:val>
                                            <p:strVal val="#ppt_h"/>
                                          </p:val>
                                        </p:tav>
                                      </p:tavLst>
                                    </p:anim>
                                    <p:anim calcmode="lin" valueType="num">
                                      <p:cBhvr>
                                        <p:cTn id="39" dur="1000" fill="hold"/>
                                        <p:tgtEl>
                                          <p:spTgt spid="11266"/>
                                        </p:tgtEl>
                                        <p:attrNameLst>
                                          <p:attrName>style.rotation</p:attrName>
                                        </p:attrNameLst>
                                      </p:cBhvr>
                                      <p:tavLst>
                                        <p:tav tm="0">
                                          <p:val>
                                            <p:fltVal val="90"/>
                                          </p:val>
                                        </p:tav>
                                        <p:tav tm="100000">
                                          <p:val>
                                            <p:fltVal val="0"/>
                                          </p:val>
                                        </p:tav>
                                      </p:tavLst>
                                    </p:anim>
                                    <p:animEffect transition="in" filter="fade">
                                      <p:cBhvr>
                                        <p:cTn id="40" dur="1000"/>
                                        <p:tgtEl>
                                          <p:spTgt spid="11266"/>
                                        </p:tgtEl>
                                      </p:cBhvr>
                                    </p:animEffect>
                                  </p:childTnLst>
                                </p:cTn>
                              </p:par>
                              <p:par>
                                <p:cTn id="41" presetID="45" presetClass="entr" presetSubtype="0" fill="hold" nodeType="withEffect">
                                  <p:stCondLst>
                                    <p:cond delay="0"/>
                                  </p:stCondLst>
                                  <p:childTnLst>
                                    <p:set>
                                      <p:cBhvr>
                                        <p:cTn id="42" dur="1" fill="hold">
                                          <p:stCondLst>
                                            <p:cond delay="0"/>
                                          </p:stCondLst>
                                        </p:cTn>
                                        <p:tgtEl>
                                          <p:spTgt spid="11266"/>
                                        </p:tgtEl>
                                        <p:attrNameLst>
                                          <p:attrName>style.visibility</p:attrName>
                                        </p:attrNameLst>
                                      </p:cBhvr>
                                      <p:to>
                                        <p:strVal val="visible"/>
                                      </p:to>
                                    </p:set>
                                    <p:animEffect transition="in" filter="fade">
                                      <p:cBhvr>
                                        <p:cTn id="43" dur="2000"/>
                                        <p:tgtEl>
                                          <p:spTgt spid="11266"/>
                                        </p:tgtEl>
                                      </p:cBhvr>
                                    </p:animEffect>
                                    <p:anim calcmode="lin" valueType="num">
                                      <p:cBhvr>
                                        <p:cTn id="44" dur="2000" fill="hold"/>
                                        <p:tgtEl>
                                          <p:spTgt spid="11266"/>
                                        </p:tgtEl>
                                        <p:attrNameLst>
                                          <p:attrName>ppt_w</p:attrName>
                                        </p:attrNameLst>
                                      </p:cBhvr>
                                      <p:tavLst>
                                        <p:tav tm="0" fmla="#ppt_w*sin(2.5*pi*$)">
                                          <p:val>
                                            <p:fltVal val="0"/>
                                          </p:val>
                                        </p:tav>
                                        <p:tav tm="100000">
                                          <p:val>
                                            <p:fltVal val="1"/>
                                          </p:val>
                                        </p:tav>
                                      </p:tavLst>
                                    </p:anim>
                                    <p:anim calcmode="lin" valueType="num">
                                      <p:cBhvr>
                                        <p:cTn id="45" dur="2000" fill="hold"/>
                                        <p:tgtEl>
                                          <p:spTgt spid="11266"/>
                                        </p:tgtEl>
                                        <p:attrNameLst>
                                          <p:attrName>ppt_h</p:attrName>
                                        </p:attrNameLst>
                                      </p:cBhvr>
                                      <p:tavLst>
                                        <p:tav tm="0">
                                          <p:val>
                                            <p:strVal val="#ppt_h"/>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5">
                                            <p:txEl>
                                              <p:pRg st="8" end="8"/>
                                            </p:txEl>
                                          </p:spTgt>
                                        </p:tgtEl>
                                        <p:attrNameLst>
                                          <p:attrName>style.visibility</p:attrName>
                                        </p:attrNameLst>
                                      </p:cBhvr>
                                      <p:to>
                                        <p:strVal val="visible"/>
                                      </p:to>
                                    </p:set>
                                    <p:anim calcmode="lin" valueType="num">
                                      <p:cBhvr additive="base">
                                        <p:cTn id="50"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7522" y="1066800"/>
            <a:ext cx="7701055" cy="584775"/>
          </a:xfrm>
          <a:prstGeom prst="rect">
            <a:avLst/>
          </a:prstGeom>
          <a:noFill/>
        </p:spPr>
        <p:txBody>
          <a:bodyPr wrap="square" rtlCol="0">
            <a:spAutoFit/>
          </a:bodyPr>
          <a:lstStyle/>
          <a:p>
            <a:pPr algn="ctr"/>
            <a:r>
              <a:rPr lang="en-US" sz="3200" b="1" u="sng" dirty="0" smtClean="0">
                <a:latin typeface="+mj-lt"/>
              </a:rPr>
              <a:t>Share Education Governance</a:t>
            </a:r>
          </a:p>
        </p:txBody>
      </p:sp>
      <p:sp>
        <p:nvSpPr>
          <p:cNvPr id="6" name="TextBox 5"/>
          <p:cNvSpPr txBox="1"/>
          <p:nvPr/>
        </p:nvSpPr>
        <p:spPr>
          <a:xfrm>
            <a:off x="8804090" y="5801843"/>
            <a:ext cx="312906" cy="400110"/>
          </a:xfrm>
          <a:prstGeom prst="rect">
            <a:avLst/>
          </a:prstGeom>
          <a:noFill/>
        </p:spPr>
        <p:txBody>
          <a:bodyPr wrap="none" rtlCol="0">
            <a:spAutoFit/>
          </a:bodyPr>
          <a:lstStyle/>
          <a:p>
            <a:r>
              <a:rPr lang="en-US" sz="2000" dirty="0">
                <a:latin typeface="Palatino Linotype" panose="02040502050505030304" pitchFamily="18" charset="0"/>
              </a:rPr>
              <a:t>4</a:t>
            </a:r>
          </a:p>
        </p:txBody>
      </p:sp>
      <p:sp>
        <p:nvSpPr>
          <p:cNvPr id="5" name="TextBox 4"/>
          <p:cNvSpPr txBox="1"/>
          <p:nvPr/>
        </p:nvSpPr>
        <p:spPr>
          <a:xfrm>
            <a:off x="76199" y="1669732"/>
            <a:ext cx="8490581" cy="4708981"/>
          </a:xfrm>
          <a:prstGeom prst="rect">
            <a:avLst/>
          </a:prstGeom>
          <a:noFill/>
        </p:spPr>
        <p:txBody>
          <a:bodyPr wrap="square" rtlCol="0">
            <a:spAutoFit/>
          </a:bodyPr>
          <a:lstStyle/>
          <a:p>
            <a:pPr algn="just"/>
            <a:endParaRPr lang="en-US" sz="2800" dirty="0" smtClean="0"/>
          </a:p>
          <a:p>
            <a:pPr lvl="1" algn="just"/>
            <a:r>
              <a:rPr lang="en-US" sz="3200" dirty="0" smtClean="0"/>
              <a:t>The court concludes that all three governments – federal, state and tribal – each have a duty </a:t>
            </a:r>
          </a:p>
          <a:p>
            <a:pPr lvl="1" algn="just"/>
            <a:r>
              <a:rPr lang="en-US" sz="3200" dirty="0" smtClean="0"/>
              <a:t>to educate Native children</a:t>
            </a:r>
            <a:endParaRPr lang="en-US" sz="3200" dirty="0"/>
          </a:p>
          <a:p>
            <a:pPr lvl="1" algn="just"/>
            <a:endParaRPr lang="en-US" sz="3200" i="1" dirty="0" smtClean="0"/>
          </a:p>
          <a:p>
            <a:pPr lvl="1"/>
            <a:r>
              <a:rPr lang="en-US" sz="3200" i="1" dirty="0" smtClean="0"/>
              <a:t>	</a:t>
            </a:r>
            <a:r>
              <a:rPr lang="en-US" sz="2800" i="1" dirty="0" smtClean="0"/>
              <a:t>Meyers v. Board of Education </a:t>
            </a:r>
          </a:p>
          <a:p>
            <a:pPr lvl="1"/>
            <a:r>
              <a:rPr lang="en-US" sz="2800" i="1" dirty="0"/>
              <a:t>	</a:t>
            </a:r>
            <a:r>
              <a:rPr lang="en-US" sz="2800" i="1" dirty="0" smtClean="0"/>
              <a:t>  of San Juan School District, </a:t>
            </a:r>
          </a:p>
          <a:p>
            <a:pPr lvl="1"/>
            <a:r>
              <a:rPr lang="en-US" sz="2800" i="1" dirty="0"/>
              <a:t>	</a:t>
            </a:r>
            <a:r>
              <a:rPr lang="en-US" sz="2800" i="1" dirty="0" smtClean="0"/>
              <a:t>    </a:t>
            </a:r>
            <a:r>
              <a:rPr lang="en-US" sz="2800" dirty="0" smtClean="0"/>
              <a:t>(D. Utah 1995)</a:t>
            </a:r>
          </a:p>
          <a:p>
            <a:pPr lvl="1"/>
            <a:endParaRPr lang="en-US" sz="2800" dirty="0" smtClean="0">
              <a:latin typeface="Palatino Linotype" panose="02040502050505030304" pitchFamily="18" charset="0"/>
            </a:endParaRPr>
          </a:p>
          <a:p>
            <a:endParaRPr lang="en-US" sz="2800" dirty="0" smtClean="0">
              <a:latin typeface="Palatino Linotype" panose="02040502050505030304" pitchFamily="18"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80380" y="3733800"/>
            <a:ext cx="3214975" cy="2139420"/>
          </a:xfrm>
          <a:prstGeom prst="rect">
            <a:avLst/>
          </a:prstGeom>
        </p:spPr>
      </p:pic>
    </p:spTree>
    <p:extLst>
      <p:ext uri="{BB962C8B-B14F-4D97-AF65-F5344CB8AC3E}">
        <p14:creationId xmlns:p14="http://schemas.microsoft.com/office/powerpoint/2010/main" val="379462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1000"/>
                                        <p:tgtEl>
                                          <p:spTgt spid="5">
                                            <p:txEl>
                                              <p:pRg st="2" end="2"/>
                                            </p:txEl>
                                          </p:spTgt>
                                        </p:tgtEl>
                                      </p:cBhvr>
                                    </p:animEffect>
                                    <p:anim calcmode="lin" valueType="num">
                                      <p:cBhvr>
                                        <p:cTn id="1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1000"/>
                                        <p:tgtEl>
                                          <p:spTgt spid="5">
                                            <p:txEl>
                                              <p:pRg st="4" end="4"/>
                                            </p:txEl>
                                          </p:spTgt>
                                        </p:tgtEl>
                                      </p:cBhvr>
                                    </p:animEffect>
                                    <p:anim calcmode="lin" valueType="num">
                                      <p:cBhvr>
                                        <p:cTn id="2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1000"/>
                                        <p:tgtEl>
                                          <p:spTgt spid="5">
                                            <p:txEl>
                                              <p:pRg st="5" end="5"/>
                                            </p:txEl>
                                          </p:spTgt>
                                        </p:tgtEl>
                                      </p:cBhvr>
                                    </p:animEffect>
                                    <p:anim calcmode="lin" valueType="num">
                                      <p:cBhvr>
                                        <p:cTn id="25"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1000"/>
                                        <p:tgtEl>
                                          <p:spTgt spid="5">
                                            <p:txEl>
                                              <p:pRg st="6" end="6"/>
                                            </p:txEl>
                                          </p:spTgt>
                                        </p:tgtEl>
                                      </p:cBhvr>
                                    </p:animEffect>
                                    <p:anim calcmode="lin" valueType="num">
                                      <p:cBhvr>
                                        <p:cTn id="3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nodeType="click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wheel(1)">
                                      <p:cBhvr>
                                        <p:cTn id="3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1471" y="1066800"/>
            <a:ext cx="8239874" cy="584775"/>
          </a:xfrm>
          <a:prstGeom prst="rect">
            <a:avLst/>
          </a:prstGeom>
          <a:noFill/>
        </p:spPr>
        <p:txBody>
          <a:bodyPr wrap="square" rtlCol="0">
            <a:spAutoFit/>
          </a:bodyPr>
          <a:lstStyle/>
          <a:p>
            <a:pPr algn="ctr"/>
            <a:r>
              <a:rPr lang="en-US" sz="3200" b="1" u="sng" dirty="0" smtClean="0">
                <a:latin typeface="+mj-lt"/>
              </a:rPr>
              <a:t>What is Education Governance ?</a:t>
            </a:r>
          </a:p>
        </p:txBody>
      </p:sp>
      <p:sp>
        <p:nvSpPr>
          <p:cNvPr id="6" name="TextBox 5"/>
          <p:cNvSpPr txBox="1"/>
          <p:nvPr/>
        </p:nvSpPr>
        <p:spPr>
          <a:xfrm>
            <a:off x="8804090" y="5801843"/>
            <a:ext cx="312906" cy="400110"/>
          </a:xfrm>
          <a:prstGeom prst="rect">
            <a:avLst/>
          </a:prstGeom>
          <a:noFill/>
        </p:spPr>
        <p:txBody>
          <a:bodyPr wrap="none" rtlCol="0">
            <a:spAutoFit/>
          </a:bodyPr>
          <a:lstStyle/>
          <a:p>
            <a:r>
              <a:rPr lang="en-US" sz="2000" dirty="0" smtClean="0">
                <a:latin typeface="Palatino Linotype" panose="02040502050505030304" pitchFamily="18" charset="0"/>
              </a:rPr>
              <a:t>5</a:t>
            </a:r>
            <a:endParaRPr lang="en-US" sz="2000" dirty="0">
              <a:latin typeface="Palatino Linotype" panose="02040502050505030304" pitchFamily="18" charset="0"/>
            </a:endParaRPr>
          </a:p>
        </p:txBody>
      </p:sp>
      <p:sp>
        <p:nvSpPr>
          <p:cNvPr id="5" name="TextBox 4"/>
          <p:cNvSpPr txBox="1"/>
          <p:nvPr/>
        </p:nvSpPr>
        <p:spPr>
          <a:xfrm>
            <a:off x="457200" y="1825096"/>
            <a:ext cx="7766523" cy="4031873"/>
          </a:xfrm>
          <a:prstGeom prst="rect">
            <a:avLst/>
          </a:prstGeom>
          <a:noFill/>
        </p:spPr>
        <p:txBody>
          <a:bodyPr wrap="square" rtlCol="0">
            <a:spAutoFit/>
          </a:bodyPr>
          <a:lstStyle/>
          <a:p>
            <a:pPr marL="800100" lvl="1" indent="-342900" algn="just">
              <a:buFont typeface="Wingdings" panose="05000000000000000000" pitchFamily="2" charset="2"/>
              <a:buChar char="Ø"/>
            </a:pPr>
            <a:endParaRPr lang="en-US" sz="3200" dirty="0" smtClean="0"/>
          </a:p>
          <a:p>
            <a:pPr marL="800100" lvl="1" indent="-342900" algn="just">
              <a:buFont typeface="Wingdings" panose="05000000000000000000" pitchFamily="2" charset="2"/>
              <a:buChar char="Ø"/>
            </a:pPr>
            <a:r>
              <a:rPr lang="en-US" sz="3200" dirty="0" smtClean="0"/>
              <a:t>Authority</a:t>
            </a:r>
          </a:p>
          <a:p>
            <a:pPr lvl="1" algn="just"/>
            <a:endParaRPr lang="en-US" sz="3200" dirty="0" smtClean="0"/>
          </a:p>
          <a:p>
            <a:pPr marL="1257300" lvl="2" indent="-342900" algn="just">
              <a:buFont typeface="Wingdings" panose="05000000000000000000" pitchFamily="2" charset="2"/>
              <a:buChar char="Ø"/>
            </a:pPr>
            <a:r>
              <a:rPr lang="en-US" sz="3200" dirty="0" smtClean="0"/>
              <a:t>Requirements &amp; procedures</a:t>
            </a:r>
          </a:p>
          <a:p>
            <a:pPr lvl="2" algn="just"/>
            <a:endParaRPr lang="en-US" sz="3200" dirty="0" smtClean="0"/>
          </a:p>
          <a:p>
            <a:pPr marL="1714500" lvl="3" indent="-342900" algn="just">
              <a:buFont typeface="Wingdings" panose="05000000000000000000" pitchFamily="2" charset="2"/>
              <a:buChar char="Ø"/>
            </a:pPr>
            <a:r>
              <a:rPr lang="en-US" sz="3200" dirty="0" smtClean="0"/>
              <a:t>Administration &amp; enforcement</a:t>
            </a:r>
          </a:p>
          <a:p>
            <a:pPr marL="1714500" lvl="3" indent="-342900" algn="just">
              <a:buFont typeface="Wingdings" panose="05000000000000000000" pitchFamily="2" charset="2"/>
              <a:buChar char="Ø"/>
            </a:pPr>
            <a:endParaRPr lang="en-US" sz="3200" dirty="0"/>
          </a:p>
          <a:p>
            <a:pPr marL="2171700" lvl="4" indent="-342900" algn="just">
              <a:buFont typeface="Wingdings" panose="05000000000000000000" pitchFamily="2" charset="2"/>
              <a:buChar char="Ø"/>
            </a:pPr>
            <a:r>
              <a:rPr lang="en-US" sz="3200" dirty="0" smtClean="0"/>
              <a:t>Goals &amp; expectations</a:t>
            </a:r>
            <a:endParaRPr lang="en-US" sz="2800" dirty="0" smtClean="0">
              <a:latin typeface="Palatino Linotype" panose="02040502050505030304" pitchFamily="18" charset="0"/>
            </a:endParaRPr>
          </a:p>
        </p:txBody>
      </p:sp>
    </p:spTree>
    <p:extLst>
      <p:ext uri="{BB962C8B-B14F-4D97-AF65-F5344CB8AC3E}">
        <p14:creationId xmlns:p14="http://schemas.microsoft.com/office/powerpoint/2010/main" val="22823325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additive="base">
                                        <p:cTn id="1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anim calcmode="lin" valueType="num">
                                      <p:cBhvr additive="base">
                                        <p:cTn id="2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1471" y="1066800"/>
            <a:ext cx="8239874" cy="584775"/>
          </a:xfrm>
          <a:prstGeom prst="rect">
            <a:avLst/>
          </a:prstGeom>
          <a:noFill/>
        </p:spPr>
        <p:txBody>
          <a:bodyPr wrap="square" rtlCol="0">
            <a:spAutoFit/>
          </a:bodyPr>
          <a:lstStyle/>
          <a:p>
            <a:pPr algn="ctr"/>
            <a:r>
              <a:rPr lang="en-US" sz="3200" b="1" u="sng" dirty="0" smtClean="0">
                <a:latin typeface="+mj-lt"/>
              </a:rPr>
              <a:t>How is Education Governed ?</a:t>
            </a:r>
          </a:p>
        </p:txBody>
      </p:sp>
      <p:sp>
        <p:nvSpPr>
          <p:cNvPr id="6" name="TextBox 5"/>
          <p:cNvSpPr txBox="1"/>
          <p:nvPr/>
        </p:nvSpPr>
        <p:spPr>
          <a:xfrm>
            <a:off x="8804090" y="5801843"/>
            <a:ext cx="312906" cy="400110"/>
          </a:xfrm>
          <a:prstGeom prst="rect">
            <a:avLst/>
          </a:prstGeom>
          <a:noFill/>
        </p:spPr>
        <p:txBody>
          <a:bodyPr wrap="none" rtlCol="0">
            <a:spAutoFit/>
          </a:bodyPr>
          <a:lstStyle/>
          <a:p>
            <a:r>
              <a:rPr lang="en-US" sz="2000" dirty="0" smtClean="0">
                <a:latin typeface="Palatino Linotype" panose="02040502050505030304" pitchFamily="18" charset="0"/>
              </a:rPr>
              <a:t>6</a:t>
            </a:r>
            <a:endParaRPr lang="en-US" sz="2000" dirty="0">
              <a:latin typeface="Palatino Linotype" panose="02040502050505030304" pitchFamily="18" charset="0"/>
            </a:endParaRPr>
          </a:p>
        </p:txBody>
      </p:sp>
      <p:sp>
        <p:nvSpPr>
          <p:cNvPr id="5" name="TextBox 4"/>
          <p:cNvSpPr txBox="1"/>
          <p:nvPr/>
        </p:nvSpPr>
        <p:spPr>
          <a:xfrm>
            <a:off x="533400" y="1811867"/>
            <a:ext cx="7690323" cy="4031873"/>
          </a:xfrm>
          <a:prstGeom prst="rect">
            <a:avLst/>
          </a:prstGeom>
          <a:noFill/>
        </p:spPr>
        <p:txBody>
          <a:bodyPr wrap="square" rtlCol="0">
            <a:spAutoFit/>
          </a:bodyPr>
          <a:lstStyle/>
          <a:p>
            <a:pPr lvl="1" algn="just"/>
            <a:endParaRPr lang="en-US" sz="3200" dirty="0" smtClean="0"/>
          </a:p>
          <a:p>
            <a:pPr marL="800100" lvl="1" indent="-342900" algn="just">
              <a:buFont typeface="Wingdings" panose="05000000000000000000" pitchFamily="2" charset="2"/>
              <a:buChar char="Ø"/>
            </a:pPr>
            <a:r>
              <a:rPr lang="en-US" sz="3200" dirty="0" smtClean="0"/>
              <a:t>Laws, regulations &amp; policies</a:t>
            </a:r>
          </a:p>
          <a:p>
            <a:pPr lvl="1" algn="just"/>
            <a:endParaRPr lang="en-US" sz="3200" dirty="0" smtClean="0"/>
          </a:p>
          <a:p>
            <a:pPr marL="1257300" lvl="2" indent="-342900" algn="just">
              <a:buFont typeface="Wingdings" panose="05000000000000000000" pitchFamily="2" charset="2"/>
              <a:buChar char="Ø"/>
            </a:pPr>
            <a:r>
              <a:rPr lang="en-US" sz="3200" dirty="0" smtClean="0"/>
              <a:t>Agencies, entities &amp; officials</a:t>
            </a:r>
          </a:p>
          <a:p>
            <a:pPr lvl="2" algn="just"/>
            <a:endParaRPr lang="en-US" sz="3200" dirty="0" smtClean="0"/>
          </a:p>
          <a:p>
            <a:pPr marL="1714500" lvl="3" indent="-342900" algn="just">
              <a:buFont typeface="Wingdings" panose="05000000000000000000" pitchFamily="2" charset="2"/>
              <a:buChar char="Ø"/>
            </a:pPr>
            <a:r>
              <a:rPr lang="en-US" sz="3200" dirty="0" smtClean="0"/>
              <a:t>Funding &amp; resources</a:t>
            </a:r>
          </a:p>
          <a:p>
            <a:pPr marL="1714500" lvl="3" indent="-342900" algn="just">
              <a:buFont typeface="Wingdings" panose="05000000000000000000" pitchFamily="2" charset="2"/>
              <a:buChar char="Ø"/>
            </a:pPr>
            <a:endParaRPr lang="en-US" sz="3200" dirty="0"/>
          </a:p>
          <a:p>
            <a:pPr marL="2171700" lvl="4" indent="-342900" algn="just">
              <a:buFont typeface="Wingdings" panose="05000000000000000000" pitchFamily="2" charset="2"/>
              <a:buChar char="Ø"/>
            </a:pPr>
            <a:r>
              <a:rPr lang="en-US" sz="3200" dirty="0" smtClean="0"/>
              <a:t>Culture &amp; traditions</a:t>
            </a:r>
            <a:endParaRPr lang="en-US" sz="3200" dirty="0" smtClean="0">
              <a:latin typeface="Palatino Linotype" panose="02040502050505030304" pitchFamily="18" charset="0"/>
            </a:endParaRPr>
          </a:p>
        </p:txBody>
      </p:sp>
    </p:spTree>
    <p:extLst>
      <p:ext uri="{BB962C8B-B14F-4D97-AF65-F5344CB8AC3E}">
        <p14:creationId xmlns:p14="http://schemas.microsoft.com/office/powerpoint/2010/main" val="41713677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fade">
                                      <p:cBhvr>
                                        <p:cTn id="21" dur="1000"/>
                                        <p:tgtEl>
                                          <p:spTgt spid="5">
                                            <p:txEl>
                                              <p:pRg st="5" end="5"/>
                                            </p:txEl>
                                          </p:spTgt>
                                        </p:tgtEl>
                                      </p:cBhvr>
                                    </p:animEffect>
                                    <p:anim calcmode="lin" valueType="num">
                                      <p:cBhvr>
                                        <p:cTn id="22"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fade">
                                      <p:cBhvr>
                                        <p:cTn id="28" dur="1000"/>
                                        <p:tgtEl>
                                          <p:spTgt spid="5">
                                            <p:txEl>
                                              <p:pRg st="7" end="7"/>
                                            </p:txEl>
                                          </p:spTgt>
                                        </p:tgtEl>
                                      </p:cBhvr>
                                    </p:animEffect>
                                    <p:anim calcmode="lin" valueType="num">
                                      <p:cBhvr>
                                        <p:cTn id="29"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1471" y="1066800"/>
            <a:ext cx="8239874" cy="584775"/>
          </a:xfrm>
          <a:prstGeom prst="rect">
            <a:avLst/>
          </a:prstGeom>
          <a:noFill/>
        </p:spPr>
        <p:txBody>
          <a:bodyPr wrap="square" rtlCol="0">
            <a:spAutoFit/>
          </a:bodyPr>
          <a:lstStyle/>
          <a:p>
            <a:pPr algn="ctr"/>
            <a:r>
              <a:rPr lang="en-US" sz="3200" b="1" u="sng" dirty="0" smtClean="0">
                <a:latin typeface="+mj-lt"/>
              </a:rPr>
              <a:t>Federal &amp; State Governance</a:t>
            </a:r>
          </a:p>
        </p:txBody>
      </p:sp>
      <p:sp>
        <p:nvSpPr>
          <p:cNvPr id="6" name="TextBox 5"/>
          <p:cNvSpPr txBox="1"/>
          <p:nvPr/>
        </p:nvSpPr>
        <p:spPr>
          <a:xfrm>
            <a:off x="8804090" y="5801843"/>
            <a:ext cx="312906" cy="400110"/>
          </a:xfrm>
          <a:prstGeom prst="rect">
            <a:avLst/>
          </a:prstGeom>
          <a:noFill/>
        </p:spPr>
        <p:txBody>
          <a:bodyPr wrap="none" rtlCol="0">
            <a:spAutoFit/>
          </a:bodyPr>
          <a:lstStyle/>
          <a:p>
            <a:r>
              <a:rPr lang="en-US" sz="2000" dirty="0" smtClean="0">
                <a:latin typeface="Palatino Linotype" panose="02040502050505030304" pitchFamily="18" charset="0"/>
              </a:rPr>
              <a:t>7</a:t>
            </a:r>
            <a:endParaRPr lang="en-US" sz="2000" dirty="0">
              <a:latin typeface="Palatino Linotype" panose="02040502050505030304" pitchFamily="18" charset="0"/>
            </a:endParaRPr>
          </a:p>
        </p:txBody>
      </p:sp>
      <p:sp>
        <p:nvSpPr>
          <p:cNvPr id="5" name="TextBox 4"/>
          <p:cNvSpPr txBox="1"/>
          <p:nvPr/>
        </p:nvSpPr>
        <p:spPr>
          <a:xfrm>
            <a:off x="-304800" y="1651575"/>
            <a:ext cx="9265343" cy="4031873"/>
          </a:xfrm>
          <a:prstGeom prst="rect">
            <a:avLst/>
          </a:prstGeom>
          <a:noFill/>
        </p:spPr>
        <p:txBody>
          <a:bodyPr wrap="square" rtlCol="0">
            <a:spAutoFit/>
          </a:bodyPr>
          <a:lstStyle/>
          <a:p>
            <a:pPr lvl="1" algn="just"/>
            <a:endParaRPr lang="en-US" sz="3200" dirty="0" smtClean="0"/>
          </a:p>
          <a:p>
            <a:pPr marL="800100" lvl="1" indent="-342900" algn="just">
              <a:buFont typeface="Wingdings" panose="05000000000000000000" pitchFamily="2" charset="2"/>
              <a:buChar char="Ø"/>
            </a:pPr>
            <a:r>
              <a:rPr lang="en-US" sz="3200" dirty="0" smtClean="0"/>
              <a:t>US Constitution generally </a:t>
            </a:r>
          </a:p>
          <a:p>
            <a:pPr lvl="1" algn="just"/>
            <a:r>
              <a:rPr lang="en-US" sz="3200" dirty="0" smtClean="0"/>
              <a:t>	leaves public education to states</a:t>
            </a:r>
          </a:p>
          <a:p>
            <a:pPr lvl="1" algn="just"/>
            <a:endParaRPr lang="en-US" sz="3200" dirty="0" smtClean="0"/>
          </a:p>
          <a:p>
            <a:pPr marL="800100" lvl="1" indent="-342900" algn="just">
              <a:buFont typeface="Wingdings" panose="05000000000000000000" pitchFamily="2" charset="2"/>
              <a:buChar char="Ø"/>
            </a:pPr>
            <a:r>
              <a:rPr lang="en-US" sz="3200" dirty="0" smtClean="0"/>
              <a:t>1965 Elementary &amp; Secondary Education Act</a:t>
            </a:r>
          </a:p>
          <a:p>
            <a:pPr lvl="1" algn="just"/>
            <a:r>
              <a:rPr lang="en-US" sz="3200" dirty="0" smtClean="0"/>
              <a:t>	brings in federal requirements for resources</a:t>
            </a:r>
          </a:p>
          <a:p>
            <a:pPr lvl="2" algn="just"/>
            <a:endParaRPr lang="en-US" sz="3200" dirty="0" smtClean="0"/>
          </a:p>
          <a:p>
            <a:pPr marL="800100" lvl="1" indent="-342900" algn="just">
              <a:buFont typeface="Wingdings" panose="05000000000000000000" pitchFamily="2" charset="2"/>
              <a:buChar char="Ø"/>
            </a:pPr>
            <a:r>
              <a:rPr lang="en-US" sz="3200" dirty="0" smtClean="0"/>
              <a:t>Federal role in public education has grown</a:t>
            </a:r>
            <a:endParaRPr lang="en-US" sz="3200" dirty="0"/>
          </a:p>
        </p:txBody>
      </p:sp>
      <p:pic>
        <p:nvPicPr>
          <p:cNvPr id="4098" name="Picture 2" descr="C:\Users\melody\AppData\Local\Microsoft\Windows\Temporary Internet Files\Content.IE5\2EEH2ILY\united-states-constitution[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62490" y="1769970"/>
            <a:ext cx="2641600" cy="1324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63766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1000"/>
                                        <p:tgtEl>
                                          <p:spTgt spid="5">
                                            <p:txEl>
                                              <p:pRg st="2" end="2"/>
                                            </p:txEl>
                                          </p:spTgt>
                                        </p:tgtEl>
                                      </p:cBhvr>
                                    </p:animEffect>
                                    <p:anim calcmode="lin" valueType="num">
                                      <p:cBhvr>
                                        <p:cTn id="1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4098"/>
                                        </p:tgtEl>
                                        <p:attrNameLst>
                                          <p:attrName>style.visibility</p:attrName>
                                        </p:attrNameLst>
                                      </p:cBhvr>
                                      <p:to>
                                        <p:strVal val="visible"/>
                                      </p:to>
                                    </p:set>
                                    <p:animEffect transition="in" filter="barn(inVertical)">
                                      <p:cBhvr>
                                        <p:cTn id="19" dur="500"/>
                                        <p:tgtEl>
                                          <p:spTgt spid="4098"/>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1000"/>
                                        <p:tgtEl>
                                          <p:spTgt spid="5">
                                            <p:txEl>
                                              <p:pRg st="4" end="4"/>
                                            </p:txEl>
                                          </p:spTgt>
                                        </p:tgtEl>
                                      </p:cBhvr>
                                    </p:animEffect>
                                    <p:anim calcmode="lin" valueType="num">
                                      <p:cBhvr>
                                        <p:cTn id="2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fade">
                                      <p:cBhvr>
                                        <p:cTn id="29" dur="1000"/>
                                        <p:tgtEl>
                                          <p:spTgt spid="5">
                                            <p:txEl>
                                              <p:pRg st="5" end="5"/>
                                            </p:txEl>
                                          </p:spTgt>
                                        </p:tgtEl>
                                      </p:cBhvr>
                                    </p:animEffect>
                                    <p:anim calcmode="lin" valueType="num">
                                      <p:cBhvr>
                                        <p:cTn id="30"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5">
                                            <p:txEl>
                                              <p:pRg st="7" end="7"/>
                                            </p:txEl>
                                          </p:spTgt>
                                        </p:tgtEl>
                                        <p:attrNameLst>
                                          <p:attrName>style.visibility</p:attrName>
                                        </p:attrNameLst>
                                      </p:cBhvr>
                                      <p:to>
                                        <p:strVal val="visible"/>
                                      </p:to>
                                    </p:set>
                                    <p:animEffect transition="in" filter="fade">
                                      <p:cBhvr>
                                        <p:cTn id="36" dur="1000"/>
                                        <p:tgtEl>
                                          <p:spTgt spid="5">
                                            <p:txEl>
                                              <p:pRg st="7" end="7"/>
                                            </p:txEl>
                                          </p:spTgt>
                                        </p:tgtEl>
                                      </p:cBhvr>
                                    </p:animEffect>
                                    <p:anim calcmode="lin" valueType="num">
                                      <p:cBhvr>
                                        <p:cTn id="3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721471" y="1066800"/>
            <a:ext cx="8239874" cy="584775"/>
          </a:xfrm>
          <a:prstGeom prst="rect">
            <a:avLst/>
          </a:prstGeom>
          <a:noFill/>
        </p:spPr>
        <p:txBody>
          <a:bodyPr wrap="square" rtlCol="0">
            <a:spAutoFit/>
          </a:bodyPr>
          <a:lstStyle/>
          <a:p>
            <a:pPr algn="ctr"/>
            <a:r>
              <a:rPr lang="en-US" sz="3200" b="1" u="sng" dirty="0" smtClean="0">
                <a:latin typeface="+mj-lt"/>
              </a:rPr>
              <a:t>Federal &amp; State Schools</a:t>
            </a:r>
          </a:p>
        </p:txBody>
      </p:sp>
      <p:sp>
        <p:nvSpPr>
          <p:cNvPr id="6" name="TextBox 5"/>
          <p:cNvSpPr txBox="1"/>
          <p:nvPr/>
        </p:nvSpPr>
        <p:spPr>
          <a:xfrm>
            <a:off x="8804090" y="5801843"/>
            <a:ext cx="312906" cy="400110"/>
          </a:xfrm>
          <a:prstGeom prst="rect">
            <a:avLst/>
          </a:prstGeom>
          <a:noFill/>
        </p:spPr>
        <p:txBody>
          <a:bodyPr wrap="none" rtlCol="0">
            <a:spAutoFit/>
          </a:bodyPr>
          <a:lstStyle/>
          <a:p>
            <a:r>
              <a:rPr lang="en-US" sz="2000" dirty="0" smtClean="0">
                <a:latin typeface="Palatino Linotype" panose="02040502050505030304" pitchFamily="18" charset="0"/>
              </a:rPr>
              <a:t>8</a:t>
            </a:r>
            <a:endParaRPr lang="en-US" sz="2000" dirty="0">
              <a:latin typeface="Palatino Linotype" panose="02040502050505030304" pitchFamily="18" charset="0"/>
            </a:endParaRPr>
          </a:p>
        </p:txBody>
      </p:sp>
      <p:sp>
        <p:nvSpPr>
          <p:cNvPr id="5" name="TextBox 4"/>
          <p:cNvSpPr txBox="1"/>
          <p:nvPr/>
        </p:nvSpPr>
        <p:spPr>
          <a:xfrm>
            <a:off x="228600" y="1651575"/>
            <a:ext cx="8731943" cy="4031873"/>
          </a:xfrm>
          <a:prstGeom prst="rect">
            <a:avLst/>
          </a:prstGeom>
          <a:noFill/>
        </p:spPr>
        <p:txBody>
          <a:bodyPr wrap="square" rtlCol="0">
            <a:spAutoFit/>
          </a:bodyPr>
          <a:lstStyle/>
          <a:p>
            <a:pPr lvl="1" algn="just"/>
            <a:endParaRPr lang="en-US" sz="3200" dirty="0" smtClean="0"/>
          </a:p>
          <a:p>
            <a:pPr marL="800100" lvl="1" indent="-342900" algn="just">
              <a:buFont typeface="Wingdings" panose="05000000000000000000" pitchFamily="2" charset="2"/>
              <a:buChar char="Ø"/>
            </a:pPr>
            <a:r>
              <a:rPr lang="en-US" sz="3200" dirty="0" smtClean="0"/>
              <a:t>Every state has public schools</a:t>
            </a:r>
          </a:p>
          <a:p>
            <a:pPr lvl="1" algn="just"/>
            <a:r>
              <a:rPr lang="en-US" sz="3200" dirty="0"/>
              <a:t>	</a:t>
            </a:r>
            <a:endParaRPr lang="en-US" sz="3200" dirty="0" smtClean="0"/>
          </a:p>
          <a:p>
            <a:pPr marL="800100" lvl="1" indent="-342900" algn="just">
              <a:buFont typeface="Wingdings" panose="05000000000000000000" pitchFamily="2" charset="2"/>
              <a:buChar char="Ø"/>
            </a:pPr>
            <a:r>
              <a:rPr lang="en-US" sz="3200" dirty="0" smtClean="0"/>
              <a:t>2 Federal school systems:</a:t>
            </a:r>
          </a:p>
          <a:p>
            <a:pPr marL="1371600" lvl="2" indent="-457200" algn="just">
              <a:buFont typeface="Arial" panose="020B0604020202020204" pitchFamily="34" charset="0"/>
              <a:buChar char="•"/>
            </a:pPr>
            <a:r>
              <a:rPr lang="en-US" sz="3200" dirty="0" smtClean="0"/>
              <a:t>Department of Defense</a:t>
            </a:r>
          </a:p>
          <a:p>
            <a:pPr marL="1371600" lvl="2" indent="-457200" algn="just">
              <a:buFont typeface="Arial" panose="020B0604020202020204" pitchFamily="34" charset="0"/>
              <a:buChar char="•"/>
            </a:pPr>
            <a:r>
              <a:rPr lang="en-US" sz="3200" dirty="0" smtClean="0"/>
              <a:t>Department of the Interior</a:t>
            </a:r>
          </a:p>
          <a:p>
            <a:pPr marL="1828800" lvl="3" indent="-457200" algn="just">
              <a:buFont typeface="Arial" panose="020B0604020202020204" pitchFamily="34" charset="0"/>
              <a:buChar char="•"/>
            </a:pPr>
            <a:r>
              <a:rPr lang="en-US" sz="3200" dirty="0" smtClean="0"/>
              <a:t>Bureau of Indian Education</a:t>
            </a:r>
          </a:p>
          <a:p>
            <a:pPr marL="1828800" lvl="3" indent="-457200" algn="just">
              <a:buFont typeface="Arial" panose="020B0604020202020204" pitchFamily="34" charset="0"/>
              <a:buChar char="•"/>
            </a:pPr>
            <a:r>
              <a:rPr lang="en-US" sz="3200" dirty="0" smtClean="0"/>
              <a:t>@ 180 schools </a:t>
            </a:r>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9401" y="1981200"/>
            <a:ext cx="1447800" cy="1447800"/>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84196" y="4249375"/>
            <a:ext cx="2294700" cy="1496543"/>
          </a:xfrm>
          <a:prstGeom prst="rect">
            <a:avLst/>
          </a:prstGeom>
        </p:spPr>
      </p:pic>
    </p:spTree>
    <p:extLst>
      <p:ext uri="{BB962C8B-B14F-4D97-AF65-F5344CB8AC3E}">
        <p14:creationId xmlns:p14="http://schemas.microsoft.com/office/powerpoint/2010/main" val="40664674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up)">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1000"/>
                                        <p:tgtEl>
                                          <p:spTgt spid="5">
                                            <p:txEl>
                                              <p:pRg st="3" end="3"/>
                                            </p:txEl>
                                          </p:spTgt>
                                        </p:tgtEl>
                                      </p:cBhvr>
                                    </p:animEffect>
                                    <p:anim calcmode="lin" valueType="num">
                                      <p:cBhvr>
                                        <p:cTn id="20"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 calcmode="lin" valueType="num">
                                      <p:cBhvr additive="base">
                                        <p:cTn id="26"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 calcmode="lin" valueType="num">
                                      <p:cBhvr additive="base">
                                        <p:cTn id="32"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5">
                                            <p:txEl>
                                              <p:pRg st="6" end="6"/>
                                            </p:txEl>
                                          </p:spTgt>
                                        </p:tgtEl>
                                        <p:attrNameLst>
                                          <p:attrName>style.visibility</p:attrName>
                                        </p:attrNameLst>
                                      </p:cBhvr>
                                      <p:to>
                                        <p:strVal val="visible"/>
                                      </p:to>
                                    </p:set>
                                    <p:anim calcmode="lin" valueType="num">
                                      <p:cBhvr additive="base">
                                        <p:cTn id="38"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5">
                                            <p:txEl>
                                              <p:pRg st="7" end="7"/>
                                            </p:txEl>
                                          </p:spTgt>
                                        </p:tgtEl>
                                        <p:attrNameLst>
                                          <p:attrName>style.visibility</p:attrName>
                                        </p:attrNameLst>
                                      </p:cBhvr>
                                      <p:to>
                                        <p:strVal val="visible"/>
                                      </p:to>
                                    </p:set>
                                    <p:anim calcmode="lin" valueType="num">
                                      <p:cBhvr additive="base">
                                        <p:cTn id="44"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nodeType="click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wipe(down)">
                                      <p:cBhvr>
                                        <p:cTn id="5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7215</TotalTime>
  <Words>1219</Words>
  <Application>Microsoft Macintosh PowerPoint</Application>
  <PresentationFormat>On-screen Show (4:3)</PresentationFormat>
  <Paragraphs>441</Paragraphs>
  <Slides>41</Slides>
  <Notes>40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Palatino Linotype</vt: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Melody McCoy</dc:creator>
  <cp:lastModifiedBy>Microsoft Office User</cp:lastModifiedBy>
  <cp:revision>778</cp:revision>
  <cp:lastPrinted>2019-06-20T16:46:19Z</cp:lastPrinted>
  <dcterms:created xsi:type="dcterms:W3CDTF">2012-01-09T23:13:48Z</dcterms:created>
  <dcterms:modified xsi:type="dcterms:W3CDTF">2019-06-24T15:32:31Z</dcterms:modified>
</cp:coreProperties>
</file>