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68" r:id="rId2"/>
    <p:sldId id="279" r:id="rId3"/>
    <p:sldId id="392" r:id="rId4"/>
    <p:sldId id="411" r:id="rId5"/>
    <p:sldId id="410" r:id="rId6"/>
    <p:sldId id="391" r:id="rId7"/>
    <p:sldId id="412" r:id="rId8"/>
    <p:sldId id="413" r:id="rId9"/>
    <p:sldId id="414" r:id="rId10"/>
    <p:sldId id="415" r:id="rId11"/>
    <p:sldId id="416" r:id="rId12"/>
    <p:sldId id="417" r:id="rId13"/>
    <p:sldId id="419" r:id="rId14"/>
    <p:sldId id="418" r:id="rId15"/>
    <p:sldId id="420" r:id="rId16"/>
    <p:sldId id="421" r:id="rId17"/>
    <p:sldId id="422" r:id="rId18"/>
    <p:sldId id="423" r:id="rId19"/>
    <p:sldId id="424" r:id="rId20"/>
    <p:sldId id="425" r:id="rId21"/>
    <p:sldId id="426" r:id="rId22"/>
    <p:sldId id="427" r:id="rId23"/>
    <p:sldId id="428" r:id="rId24"/>
    <p:sldId id="430" r:id="rId25"/>
    <p:sldId id="429" r:id="rId26"/>
    <p:sldId id="434" r:id="rId27"/>
    <p:sldId id="435" r:id="rId28"/>
    <p:sldId id="436" r:id="rId29"/>
    <p:sldId id="437" r:id="rId30"/>
    <p:sldId id="438" r:id="rId31"/>
    <p:sldId id="439" r:id="rId32"/>
    <p:sldId id="431" r:id="rId33"/>
    <p:sldId id="432" r:id="rId34"/>
    <p:sldId id="433" r:id="rId35"/>
    <p:sldId id="440" r:id="rId36"/>
    <p:sldId id="441" r:id="rId37"/>
    <p:sldId id="442" r:id="rId38"/>
    <p:sldId id="443" r:id="rId39"/>
    <p:sldId id="444" r:id="rId40"/>
    <p:sldId id="445" r:id="rId41"/>
    <p:sldId id="446" r:id="rId4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98DA47-1EBA-4F73-BCD1-D37CFAEC0BA0}">
          <p14:sldIdLst>
            <p14:sldId id="268"/>
            <p14:sldId id="279"/>
            <p14:sldId id="392"/>
            <p14:sldId id="411"/>
            <p14:sldId id="410"/>
            <p14:sldId id="391"/>
            <p14:sldId id="412"/>
            <p14:sldId id="413"/>
            <p14:sldId id="414"/>
            <p14:sldId id="415"/>
            <p14:sldId id="416"/>
            <p14:sldId id="417"/>
            <p14:sldId id="419"/>
            <p14:sldId id="418"/>
            <p14:sldId id="420"/>
            <p14:sldId id="421"/>
            <p14:sldId id="422"/>
            <p14:sldId id="423"/>
            <p14:sldId id="424"/>
            <p14:sldId id="425"/>
            <p14:sldId id="426"/>
            <p14:sldId id="427"/>
            <p14:sldId id="428"/>
            <p14:sldId id="430"/>
            <p14:sldId id="429"/>
            <p14:sldId id="434"/>
            <p14:sldId id="435"/>
            <p14:sldId id="436"/>
            <p14:sldId id="437"/>
            <p14:sldId id="438"/>
            <p14:sldId id="439"/>
            <p14:sldId id="431"/>
            <p14:sldId id="432"/>
            <p14:sldId id="433"/>
            <p14:sldId id="440"/>
            <p14:sldId id="441"/>
            <p14:sldId id="442"/>
            <p14:sldId id="443"/>
            <p14:sldId id="444"/>
            <p14:sldId id="445"/>
            <p14:sldId id="4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autoAdjust="0"/>
    <p:restoredTop sz="50000" autoAdjust="0"/>
  </p:normalViewPr>
  <p:slideViewPr>
    <p:cSldViewPr>
      <p:cViewPr varScale="1">
        <p:scale>
          <a:sx n="147" d="100"/>
          <a:sy n="147" d="100"/>
        </p:scale>
        <p:origin x="200" y="16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2388" y="-102"/>
      </p:cViewPr>
      <p:guideLst>
        <p:guide orient="horz" pos="2932"/>
        <p:guide pos="2211"/>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6" rIns="93313" bIns="46656"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3" tIns="46656" rIns="93313" bIns="46656" rtlCol="0"/>
          <a:lstStyle>
            <a:lvl1pPr algn="r">
              <a:defRPr sz="1200"/>
            </a:lvl1pPr>
          </a:lstStyle>
          <a:p>
            <a:fld id="{E31A10D4-C01A-4EFA-B710-211E19C79AEA}" type="datetimeFigureOut">
              <a:rPr lang="en-US" smtClean="0"/>
              <a:t>6/24/19</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3" tIns="46656" rIns="93313" bIns="4665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3" tIns="46656" rIns="93313" bIns="46656" rtlCol="0" anchor="b"/>
          <a:lstStyle>
            <a:lvl1pPr algn="r">
              <a:defRPr sz="1200"/>
            </a:lvl1pPr>
          </a:lstStyle>
          <a:p>
            <a:fld id="{E9F9F04C-93D8-46E2-9261-4353E18F1B74}" type="slidenum">
              <a:rPr lang="en-US" smtClean="0"/>
              <a:t>‹#›</a:t>
            </a:fld>
            <a:endParaRPr lang="en-US" dirty="0"/>
          </a:p>
        </p:txBody>
      </p:sp>
    </p:spTree>
    <p:extLst>
      <p:ext uri="{BB962C8B-B14F-4D97-AF65-F5344CB8AC3E}">
        <p14:creationId xmlns:p14="http://schemas.microsoft.com/office/powerpoint/2010/main" val="1325600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6" rIns="93313" bIns="46656"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3" tIns="46656" rIns="93313" bIns="46656" rtlCol="0"/>
          <a:lstStyle>
            <a:lvl1pPr algn="r">
              <a:defRPr sz="1200"/>
            </a:lvl1pPr>
          </a:lstStyle>
          <a:p>
            <a:fld id="{46EBA06A-0D33-4092-87D3-A13B6BE8C878}" type="datetimeFigureOut">
              <a:rPr lang="en-US" smtClean="0"/>
              <a:t>6/24/19</a:t>
            </a:fld>
            <a:endParaRPr lang="en-US" dirty="0"/>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313" tIns="46656" rIns="93313" bIns="46656"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3" tIns="46656" rIns="93313" bIns="466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3" tIns="46656" rIns="93313" bIns="4665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3" tIns="46656" rIns="93313" bIns="46656" rtlCol="0" anchor="b"/>
          <a:lstStyle>
            <a:lvl1pPr algn="r">
              <a:defRPr sz="1200"/>
            </a:lvl1pPr>
          </a:lstStyle>
          <a:p>
            <a:fld id="{E86B1BA7-B1E9-4223-A363-74F868C7F472}" type="slidenum">
              <a:rPr lang="en-US" smtClean="0"/>
              <a:t>‹#›</a:t>
            </a:fld>
            <a:endParaRPr lang="en-US" dirty="0"/>
          </a:p>
        </p:txBody>
      </p:sp>
    </p:spTree>
    <p:extLst>
      <p:ext uri="{BB962C8B-B14F-4D97-AF65-F5344CB8AC3E}">
        <p14:creationId xmlns:p14="http://schemas.microsoft.com/office/powerpoint/2010/main" val="127127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11</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12</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13</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14</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15</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16</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17</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18</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19</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20</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21</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22</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23</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24</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25</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26</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27</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28</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29</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30</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4</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31</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32</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33</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34</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35</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36</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37</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38</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39</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40</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5</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41</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6</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7</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8</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9</a:t>
            </a:fld>
            <a:endParaRPr lang="en-US" dirty="0"/>
          </a:p>
        </p:txBody>
      </p:sp>
    </p:spTree>
    <p:extLst>
      <p:ext uri="{BB962C8B-B14F-4D97-AF65-F5344CB8AC3E}">
        <p14:creationId xmlns:p14="http://schemas.microsoft.com/office/powerpoint/2010/main" val="3398410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B1BA7-B1E9-4223-A363-74F868C7F472}" type="slidenum">
              <a:rPr lang="en-US" smtClean="0"/>
              <a:t>10</a:t>
            </a:fld>
            <a:endParaRPr lang="en-US" dirty="0"/>
          </a:p>
        </p:txBody>
      </p:sp>
    </p:spTree>
    <p:extLst>
      <p:ext uri="{BB962C8B-B14F-4D97-AF65-F5344CB8AC3E}">
        <p14:creationId xmlns:p14="http://schemas.microsoft.com/office/powerpoint/2010/main" val="3398410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F2837-EAC7-4136-A074-688C0CCDCAEE}" type="datetime1">
              <a:rPr lang="en-US" smtClean="0"/>
              <a:t>6/24/19</a:t>
            </a:fld>
            <a:endParaRPr lang="en-US" dirty="0"/>
          </a:p>
        </p:txBody>
      </p:sp>
      <p:sp>
        <p:nvSpPr>
          <p:cNvPr id="5" name="Footer Placeholder 4"/>
          <p:cNvSpPr>
            <a:spLocks noGrp="1"/>
          </p:cNvSpPr>
          <p:nvPr>
            <p:ph type="ftr" sz="quarter" idx="11"/>
          </p:nvPr>
        </p:nvSpPr>
        <p:spPr/>
        <p:txBody>
          <a:bodyPr/>
          <a:lstStyle/>
          <a:p>
            <a:r>
              <a:rPr lang="en-US" dirty="0" smtClean="0"/>
              <a:t>CONFIDENTIAL MATERIALS DO NOT DISCLOSE</a:t>
            </a:r>
            <a:endParaRPr lang="en-US" dirty="0"/>
          </a:p>
        </p:txBody>
      </p:sp>
      <p:sp>
        <p:nvSpPr>
          <p:cNvPr id="6" name="Slide Number Placeholder 5"/>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3438502543"/>
      </p:ext>
    </p:extLst>
  </p:cSld>
  <p:clrMapOvr>
    <a:masterClrMapping/>
  </p:clrMapOvr>
  <p:transition spd="med">
    <p:pull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33F47-12E6-4D66-9289-97B8FCF4A3D8}" type="datetime1">
              <a:rPr lang="en-US" smtClean="0"/>
              <a:t>6/24/19</a:t>
            </a:fld>
            <a:endParaRPr lang="en-US" dirty="0"/>
          </a:p>
        </p:txBody>
      </p:sp>
      <p:sp>
        <p:nvSpPr>
          <p:cNvPr id="5" name="Footer Placeholder 4"/>
          <p:cNvSpPr>
            <a:spLocks noGrp="1"/>
          </p:cNvSpPr>
          <p:nvPr>
            <p:ph type="ftr" sz="quarter" idx="11"/>
          </p:nvPr>
        </p:nvSpPr>
        <p:spPr/>
        <p:txBody>
          <a:bodyPr/>
          <a:lstStyle/>
          <a:p>
            <a:r>
              <a:rPr lang="en-US" dirty="0" smtClean="0"/>
              <a:t>CONFIDENTIAL MATERIALS DO NOT DISCLOSE</a:t>
            </a:r>
            <a:endParaRPr lang="en-US" dirty="0"/>
          </a:p>
        </p:txBody>
      </p:sp>
      <p:sp>
        <p:nvSpPr>
          <p:cNvPr id="6" name="Slide Number Placeholder 5"/>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3143301749"/>
      </p:ext>
    </p:extLst>
  </p:cSld>
  <p:clrMapOvr>
    <a:masterClrMapping/>
  </p:clrMapOvr>
  <p:transition spd="med">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E4437-5513-4C7D-BB79-24B3CF2923D3}" type="datetime1">
              <a:rPr lang="en-US" smtClean="0"/>
              <a:t>6/24/19</a:t>
            </a:fld>
            <a:endParaRPr lang="en-US" dirty="0"/>
          </a:p>
        </p:txBody>
      </p:sp>
      <p:sp>
        <p:nvSpPr>
          <p:cNvPr id="5" name="Footer Placeholder 4"/>
          <p:cNvSpPr>
            <a:spLocks noGrp="1"/>
          </p:cNvSpPr>
          <p:nvPr>
            <p:ph type="ftr" sz="quarter" idx="11"/>
          </p:nvPr>
        </p:nvSpPr>
        <p:spPr/>
        <p:txBody>
          <a:bodyPr/>
          <a:lstStyle/>
          <a:p>
            <a:r>
              <a:rPr lang="en-US" dirty="0" smtClean="0"/>
              <a:t>CONFIDENTIAL MATERIALS DO NOT DISCLOSE</a:t>
            </a:r>
            <a:endParaRPr lang="en-US" dirty="0"/>
          </a:p>
        </p:txBody>
      </p:sp>
      <p:sp>
        <p:nvSpPr>
          <p:cNvPr id="6" name="Slide Number Placeholder 5"/>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2157988704"/>
      </p:ext>
    </p:extLst>
  </p:cSld>
  <p:clrMapOvr>
    <a:masterClrMapping/>
  </p:clrMapOvr>
  <p:transition spd="med">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4F098-2D0C-4011-A635-B822B6BA5C21}" type="datetime1">
              <a:rPr lang="en-US" smtClean="0"/>
              <a:t>6/24/19</a:t>
            </a:fld>
            <a:endParaRPr lang="en-US" dirty="0"/>
          </a:p>
        </p:txBody>
      </p:sp>
      <p:sp>
        <p:nvSpPr>
          <p:cNvPr id="5" name="Footer Placeholder 4"/>
          <p:cNvSpPr>
            <a:spLocks noGrp="1"/>
          </p:cNvSpPr>
          <p:nvPr>
            <p:ph type="ftr" sz="quarter" idx="11"/>
          </p:nvPr>
        </p:nvSpPr>
        <p:spPr/>
        <p:txBody>
          <a:bodyPr/>
          <a:lstStyle/>
          <a:p>
            <a:r>
              <a:rPr lang="en-US" dirty="0" smtClean="0"/>
              <a:t>CONFIDENTIAL MATERIALS DO NOT DISCLOSE</a:t>
            </a:r>
            <a:endParaRPr lang="en-US" dirty="0"/>
          </a:p>
        </p:txBody>
      </p:sp>
      <p:sp>
        <p:nvSpPr>
          <p:cNvPr id="6" name="Slide Number Placeholder 5"/>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2392521196"/>
      </p:ext>
    </p:extLst>
  </p:cSld>
  <p:clrMapOvr>
    <a:masterClrMapping/>
  </p:clrMapOvr>
  <p:transition spd="med">
    <p:pull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111F9-35E9-4923-A78D-9C1970F2C365}" type="datetime1">
              <a:rPr lang="en-US" smtClean="0"/>
              <a:t>6/24/19</a:t>
            </a:fld>
            <a:endParaRPr lang="en-US" dirty="0"/>
          </a:p>
        </p:txBody>
      </p:sp>
      <p:sp>
        <p:nvSpPr>
          <p:cNvPr id="5" name="Footer Placeholder 4"/>
          <p:cNvSpPr>
            <a:spLocks noGrp="1"/>
          </p:cNvSpPr>
          <p:nvPr>
            <p:ph type="ftr" sz="quarter" idx="11"/>
          </p:nvPr>
        </p:nvSpPr>
        <p:spPr/>
        <p:txBody>
          <a:bodyPr/>
          <a:lstStyle/>
          <a:p>
            <a:r>
              <a:rPr lang="en-US" dirty="0" smtClean="0"/>
              <a:t>CONFIDENTIAL MATERIALS DO NOT DISCLOSE</a:t>
            </a:r>
            <a:endParaRPr lang="en-US" dirty="0"/>
          </a:p>
        </p:txBody>
      </p:sp>
      <p:sp>
        <p:nvSpPr>
          <p:cNvPr id="6" name="Slide Number Placeholder 5"/>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497860882"/>
      </p:ext>
    </p:extLst>
  </p:cSld>
  <p:clrMapOvr>
    <a:masterClrMapping/>
  </p:clrMapOvr>
  <p:transition spd="med">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FF99A5-8DFD-4924-8F02-A8DC87DD23A5}" type="datetime1">
              <a:rPr lang="en-US" smtClean="0"/>
              <a:t>6/24/19</a:t>
            </a:fld>
            <a:endParaRPr lang="en-US" dirty="0"/>
          </a:p>
        </p:txBody>
      </p:sp>
      <p:sp>
        <p:nvSpPr>
          <p:cNvPr id="6" name="Footer Placeholder 5"/>
          <p:cNvSpPr>
            <a:spLocks noGrp="1"/>
          </p:cNvSpPr>
          <p:nvPr>
            <p:ph type="ftr" sz="quarter" idx="11"/>
          </p:nvPr>
        </p:nvSpPr>
        <p:spPr/>
        <p:txBody>
          <a:bodyPr/>
          <a:lstStyle/>
          <a:p>
            <a:r>
              <a:rPr lang="en-US" dirty="0" smtClean="0"/>
              <a:t>CONFIDENTIAL MATERIALS DO NOT DISCLOSE</a:t>
            </a:r>
            <a:endParaRPr lang="en-US" dirty="0"/>
          </a:p>
        </p:txBody>
      </p:sp>
      <p:sp>
        <p:nvSpPr>
          <p:cNvPr id="7" name="Slide Number Placeholder 6"/>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3163202185"/>
      </p:ext>
    </p:extLst>
  </p:cSld>
  <p:clrMapOvr>
    <a:masterClrMapping/>
  </p:clrMapOvr>
  <p:transition spd="med">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2523B1-DBBB-42CC-9848-FE98620EB08F}" type="datetime1">
              <a:rPr lang="en-US" smtClean="0"/>
              <a:t>6/24/19</a:t>
            </a:fld>
            <a:endParaRPr lang="en-US" dirty="0"/>
          </a:p>
        </p:txBody>
      </p:sp>
      <p:sp>
        <p:nvSpPr>
          <p:cNvPr id="8" name="Footer Placeholder 7"/>
          <p:cNvSpPr>
            <a:spLocks noGrp="1"/>
          </p:cNvSpPr>
          <p:nvPr>
            <p:ph type="ftr" sz="quarter" idx="11"/>
          </p:nvPr>
        </p:nvSpPr>
        <p:spPr/>
        <p:txBody>
          <a:bodyPr/>
          <a:lstStyle/>
          <a:p>
            <a:r>
              <a:rPr lang="en-US" dirty="0" smtClean="0"/>
              <a:t>CONFIDENTIAL MATERIALS DO NOT DISCLOSE</a:t>
            </a:r>
            <a:endParaRPr lang="en-US" dirty="0"/>
          </a:p>
        </p:txBody>
      </p:sp>
      <p:sp>
        <p:nvSpPr>
          <p:cNvPr id="9" name="Slide Number Placeholder 8"/>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933571457"/>
      </p:ext>
    </p:extLst>
  </p:cSld>
  <p:clrMapOvr>
    <a:masterClrMapping/>
  </p:clrMapOvr>
  <p:transition spd="med">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A3BF5F-5D81-47D4-8FC4-69808ECD7CA8}" type="datetime1">
              <a:rPr lang="en-US" smtClean="0"/>
              <a:t>6/24/19</a:t>
            </a:fld>
            <a:endParaRPr lang="en-US" dirty="0"/>
          </a:p>
        </p:txBody>
      </p:sp>
      <p:sp>
        <p:nvSpPr>
          <p:cNvPr id="4" name="Footer Placeholder 3"/>
          <p:cNvSpPr>
            <a:spLocks noGrp="1"/>
          </p:cNvSpPr>
          <p:nvPr>
            <p:ph type="ftr" sz="quarter" idx="11"/>
          </p:nvPr>
        </p:nvSpPr>
        <p:spPr/>
        <p:txBody>
          <a:bodyPr/>
          <a:lstStyle/>
          <a:p>
            <a:r>
              <a:rPr lang="en-US" dirty="0" smtClean="0"/>
              <a:t>CONFIDENTIAL MATERIALS DO NOT DISCLOSE</a:t>
            </a:r>
            <a:endParaRPr lang="en-US" dirty="0"/>
          </a:p>
        </p:txBody>
      </p:sp>
      <p:sp>
        <p:nvSpPr>
          <p:cNvPr id="5" name="Slide Number Placeholder 4"/>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1711027452"/>
      </p:ext>
    </p:extLst>
  </p:cSld>
  <p:clrMapOvr>
    <a:masterClrMapping/>
  </p:clrMapOvr>
  <p:transition spd="med">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B8422-DACE-42B6-BBD1-3C4C4A4EB79E}" type="datetime1">
              <a:rPr lang="en-US" smtClean="0"/>
              <a:t>6/24/19</a:t>
            </a:fld>
            <a:endParaRPr lang="en-US" dirty="0"/>
          </a:p>
        </p:txBody>
      </p:sp>
      <p:sp>
        <p:nvSpPr>
          <p:cNvPr id="3" name="Footer Placeholder 2"/>
          <p:cNvSpPr>
            <a:spLocks noGrp="1"/>
          </p:cNvSpPr>
          <p:nvPr>
            <p:ph type="ftr" sz="quarter" idx="11"/>
          </p:nvPr>
        </p:nvSpPr>
        <p:spPr/>
        <p:txBody>
          <a:bodyPr/>
          <a:lstStyle/>
          <a:p>
            <a:r>
              <a:rPr lang="en-US" dirty="0" smtClean="0"/>
              <a:t>CONFIDENTIAL MATERIALS DO NOT DISCLOSE</a:t>
            </a:r>
            <a:endParaRPr lang="en-US" dirty="0"/>
          </a:p>
        </p:txBody>
      </p:sp>
      <p:sp>
        <p:nvSpPr>
          <p:cNvPr id="4" name="Slide Number Placeholder 3"/>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3969130980"/>
      </p:ext>
    </p:extLst>
  </p:cSld>
  <p:clrMapOvr>
    <a:masterClrMapping/>
  </p:clrMapOvr>
  <p:transition spd="med">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D1AE9-02FE-47E3-81CD-FF400048F63A}" type="datetime1">
              <a:rPr lang="en-US" smtClean="0"/>
              <a:t>6/24/19</a:t>
            </a:fld>
            <a:endParaRPr lang="en-US" dirty="0"/>
          </a:p>
        </p:txBody>
      </p:sp>
      <p:sp>
        <p:nvSpPr>
          <p:cNvPr id="6" name="Footer Placeholder 5"/>
          <p:cNvSpPr>
            <a:spLocks noGrp="1"/>
          </p:cNvSpPr>
          <p:nvPr>
            <p:ph type="ftr" sz="quarter" idx="11"/>
          </p:nvPr>
        </p:nvSpPr>
        <p:spPr/>
        <p:txBody>
          <a:bodyPr/>
          <a:lstStyle/>
          <a:p>
            <a:r>
              <a:rPr lang="en-US" dirty="0" smtClean="0"/>
              <a:t>CONFIDENTIAL MATERIALS DO NOT DISCLOSE</a:t>
            </a:r>
            <a:endParaRPr lang="en-US" dirty="0"/>
          </a:p>
        </p:txBody>
      </p:sp>
      <p:sp>
        <p:nvSpPr>
          <p:cNvPr id="7" name="Slide Number Placeholder 6"/>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2131926057"/>
      </p:ext>
    </p:extLst>
  </p:cSld>
  <p:clrMapOvr>
    <a:masterClrMapping/>
  </p:clrMapOvr>
  <p:transition spd="med">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3945E-7CF4-4913-BC9E-EE1EB9BFF634}" type="datetime1">
              <a:rPr lang="en-US" smtClean="0"/>
              <a:t>6/24/19</a:t>
            </a:fld>
            <a:endParaRPr lang="en-US" dirty="0"/>
          </a:p>
        </p:txBody>
      </p:sp>
      <p:sp>
        <p:nvSpPr>
          <p:cNvPr id="6" name="Footer Placeholder 5"/>
          <p:cNvSpPr>
            <a:spLocks noGrp="1"/>
          </p:cNvSpPr>
          <p:nvPr>
            <p:ph type="ftr" sz="quarter" idx="11"/>
          </p:nvPr>
        </p:nvSpPr>
        <p:spPr/>
        <p:txBody>
          <a:bodyPr/>
          <a:lstStyle/>
          <a:p>
            <a:r>
              <a:rPr lang="en-US" dirty="0" smtClean="0"/>
              <a:t>CONFIDENTIAL MATERIALS DO NOT DISCLOSE</a:t>
            </a:r>
            <a:endParaRPr lang="en-US" dirty="0"/>
          </a:p>
        </p:txBody>
      </p:sp>
      <p:sp>
        <p:nvSpPr>
          <p:cNvPr id="7" name="Slide Number Placeholder 6"/>
          <p:cNvSpPr>
            <a:spLocks noGrp="1"/>
          </p:cNvSpPr>
          <p:nvPr>
            <p:ph type="sldNum" sz="quarter" idx="12"/>
          </p:nvPr>
        </p:nvSpPr>
        <p:spPr/>
        <p:txBody>
          <a:bodyPr/>
          <a:lstStyle/>
          <a:p>
            <a:fld id="{8FA8E29E-3D3C-46B8-B8B3-7E7386D9349D}" type="slidenum">
              <a:rPr lang="en-US" smtClean="0"/>
              <a:t>‹#›</a:t>
            </a:fld>
            <a:endParaRPr lang="en-US" dirty="0"/>
          </a:p>
        </p:txBody>
      </p:sp>
    </p:spTree>
    <p:extLst>
      <p:ext uri="{BB962C8B-B14F-4D97-AF65-F5344CB8AC3E}">
        <p14:creationId xmlns:p14="http://schemas.microsoft.com/office/powerpoint/2010/main" val="3236183335"/>
      </p:ext>
    </p:extLst>
  </p:cSld>
  <p:clrMapOvr>
    <a:masterClrMapping/>
  </p:clrMapOvr>
  <p:transition spd="med">
    <p:pull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01EC3-31F0-4CD5-852A-E10C984C8BDB}" type="datetime1">
              <a:rPr lang="en-US" smtClean="0"/>
              <a:t>6/24/19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CONFIDENTIAL MATERIALS DO NOT DISCLOSE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8E29E-3D3C-46B8-B8B3-7E7386D9349D}" type="slidenum">
              <a:rPr lang="en-US" smtClean="0"/>
              <a:t>‹#›</a:t>
            </a:fld>
            <a:endParaRPr lang="en-US" dirty="0"/>
          </a:p>
        </p:txBody>
      </p:sp>
    </p:spTree>
    <p:extLst>
      <p:ext uri="{BB962C8B-B14F-4D97-AF65-F5344CB8AC3E}">
        <p14:creationId xmlns:p14="http://schemas.microsoft.com/office/powerpoint/2010/main" val="396974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dir="u"/>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arf.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6.jpg"/></Relationships>
</file>

<file path=ppt/slides/_rels/slide2.xml.rels><?xml version="1.0" encoding="UTF-8" standalone="yes"?>
<Relationships xmlns="http://schemas.openxmlformats.org/package/2006/relationships"><Relationship Id="rId3" Type="http://schemas.openxmlformats.org/officeDocument/2006/relationships/hyperlink" Target="http://www.ncai.org/about-tribes/demographics" TargetMode="External"/><Relationship Id="rId4" Type="http://schemas.openxmlformats.org/officeDocument/2006/relationships/hyperlink" Target="http://www.niea.org/our-story/history/information-on-native-students/" TargetMode="External"/><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7.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9.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2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2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2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2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2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2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hyperlink" Target="http://www.k12.wa.us/IndianEd/STECs.asp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3" Type="http://schemas.openxmlformats.org/officeDocument/2006/relationships/hyperlink" Target="https://nces.ed.gov/pubs2019/2019038.pdf" TargetMode="External"/><Relationship Id="rId4" Type="http://schemas.openxmlformats.org/officeDocument/2006/relationships/hyperlink" Target="https://nces.ed.gov/pubsearch/pubsinfo.asp?pubid=2019048" TargetMode="External"/><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3" Type="http://schemas.openxmlformats.org/officeDocument/2006/relationships/hyperlink" Target="https://www.aclumontana.org/sites/default/files/field_documents/fort_peck_reservation_title_vi_doj_complaint.pdf" TargetMode="External"/><Relationship Id="rId4" Type="http://schemas.openxmlformats.org/officeDocument/2006/relationships/image" Target="../media/image26.jpg"/><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 Id="rId3" Type="http://schemas.openxmlformats.org/officeDocument/2006/relationships/image" Target="../media/image27.jpg"/></Relationships>
</file>

<file path=ppt/slides/_rels/slide39.xml.rels><?xml version="1.0" encoding="UTF-8" standalone="yes"?>
<Relationships xmlns="http://schemas.openxmlformats.org/package/2006/relationships"><Relationship Id="rId3" Type="http://schemas.openxmlformats.org/officeDocument/2006/relationships/image" Target="../media/image28.jpg"/><Relationship Id="rId4" Type="http://schemas.openxmlformats.org/officeDocument/2006/relationships/image" Target="../media/image29.jpg"/><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hyperlink" Target="https://www.gao.gov/assets/670/669784.pdf" TargetMode="External"/><Relationship Id="rId4" Type="http://schemas.openxmlformats.org/officeDocument/2006/relationships/hyperlink" Target="https://www.gao.gov/products/GAO-17-421" TargetMode="External"/><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3" Type="http://schemas.openxmlformats.org/officeDocument/2006/relationships/hyperlink" Target="https://www.gao.gov/assets/670/669784.pdf" TargetMode="External"/><Relationship Id="rId4" Type="http://schemas.openxmlformats.org/officeDocument/2006/relationships/image" Target="../media/image30.jpeg"/><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43000"/>
            <a:ext cx="9144000" cy="5262979"/>
          </a:xfrm>
          <a:prstGeom prst="rect">
            <a:avLst/>
          </a:prstGeom>
          <a:noFill/>
        </p:spPr>
        <p:txBody>
          <a:bodyPr wrap="square" rtlCol="0">
            <a:spAutoFit/>
          </a:bodyPr>
          <a:lstStyle/>
          <a:p>
            <a:pPr algn="ctr"/>
            <a:endParaRPr lang="en-US" sz="2800" b="1" dirty="0" smtClean="0">
              <a:latin typeface="Palatino Linotype" panose="02040502050505030304" pitchFamily="18" charset="0"/>
            </a:endParaRPr>
          </a:p>
          <a:p>
            <a:pPr algn="ctr"/>
            <a:r>
              <a:rPr lang="en-US" sz="4000" b="1" dirty="0" smtClean="0">
                <a:cs typeface="Arial" panose="020B0604020202020204" pitchFamily="34" charset="0"/>
              </a:rPr>
              <a:t>Tribal Governance in Education:</a:t>
            </a:r>
          </a:p>
          <a:p>
            <a:pPr algn="ctr"/>
            <a:r>
              <a:rPr lang="en-US" sz="4000" b="1" dirty="0" smtClean="0">
                <a:cs typeface="Arial" panose="020B0604020202020204" pitchFamily="34" charset="0"/>
              </a:rPr>
              <a:t>Who, What and How?</a:t>
            </a:r>
          </a:p>
          <a:p>
            <a:pPr algn="ctr"/>
            <a:endParaRPr lang="en-US" sz="2400" b="1" dirty="0" smtClean="0">
              <a:cs typeface="Arial" panose="020B0604020202020204" pitchFamily="34" charset="0"/>
            </a:endParaRPr>
          </a:p>
          <a:p>
            <a:pPr algn="ctr"/>
            <a:r>
              <a:rPr lang="en-US" sz="2000" b="1" dirty="0" smtClean="0">
                <a:cs typeface="Arial" panose="020B0604020202020204" pitchFamily="34" charset="0"/>
              </a:rPr>
              <a:t>10</a:t>
            </a:r>
            <a:r>
              <a:rPr lang="en-US" sz="2000" b="1" baseline="30000" dirty="0" smtClean="0">
                <a:cs typeface="Arial" panose="020B0604020202020204" pitchFamily="34" charset="0"/>
              </a:rPr>
              <a:t>th</a:t>
            </a:r>
            <a:r>
              <a:rPr lang="en-US" sz="2000" b="1" dirty="0" smtClean="0">
                <a:cs typeface="Arial" panose="020B0604020202020204" pitchFamily="34" charset="0"/>
              </a:rPr>
              <a:t> American Indian / Indigenous Teacher Education Conference </a:t>
            </a:r>
          </a:p>
          <a:p>
            <a:pPr algn="ctr"/>
            <a:r>
              <a:rPr lang="en-US" sz="2000" b="1" i="1" dirty="0" smtClean="0">
                <a:cs typeface="Arial" panose="020B0604020202020204" pitchFamily="34" charset="0"/>
              </a:rPr>
              <a:t>Honoring Our Communities</a:t>
            </a:r>
          </a:p>
          <a:p>
            <a:pPr algn="ctr"/>
            <a:r>
              <a:rPr lang="en-US" sz="2000" b="1" dirty="0" smtClean="0">
                <a:cs typeface="Arial" panose="020B0604020202020204" pitchFamily="34" charset="0"/>
              </a:rPr>
              <a:t>Northern Arizona University College of Education</a:t>
            </a:r>
          </a:p>
          <a:p>
            <a:pPr algn="ctr"/>
            <a:r>
              <a:rPr lang="en-US" sz="2000" b="1" dirty="0" smtClean="0">
                <a:cs typeface="Arial" panose="020B0604020202020204" pitchFamily="34" charset="0"/>
              </a:rPr>
              <a:t>Flagstaff, AZ</a:t>
            </a:r>
          </a:p>
          <a:p>
            <a:pPr algn="ctr"/>
            <a:r>
              <a:rPr lang="en-US" sz="2000" b="1" dirty="0" smtClean="0">
                <a:cs typeface="Arial" panose="020B0604020202020204" pitchFamily="34" charset="0"/>
              </a:rPr>
              <a:t>June 20-22, 2019</a:t>
            </a:r>
          </a:p>
          <a:p>
            <a:pPr algn="ctr"/>
            <a:endParaRPr lang="en-US" sz="2000" b="1" dirty="0" smtClean="0">
              <a:cs typeface="Arial" panose="020B0604020202020204" pitchFamily="34" charset="0"/>
            </a:endParaRPr>
          </a:p>
          <a:p>
            <a:pPr algn="ctr"/>
            <a:r>
              <a:rPr lang="en-US" sz="2000" dirty="0" smtClean="0">
                <a:cs typeface="Arial" panose="020B0604020202020204" pitchFamily="34" charset="0"/>
              </a:rPr>
              <a:t>By Melody McCoy, Staff Attorney</a:t>
            </a:r>
            <a:endParaRPr lang="en-US" sz="2000" dirty="0">
              <a:cs typeface="Arial" panose="020B0604020202020204" pitchFamily="34" charset="0"/>
            </a:endParaRPr>
          </a:p>
          <a:p>
            <a:pPr algn="ctr"/>
            <a:r>
              <a:rPr lang="en-US" sz="2000" dirty="0">
                <a:cs typeface="Arial" panose="020B0604020202020204" pitchFamily="34" charset="0"/>
              </a:rPr>
              <a:t>Native American Rights </a:t>
            </a:r>
            <a:r>
              <a:rPr lang="en-US" sz="2000" dirty="0" smtClean="0">
                <a:cs typeface="Arial" panose="020B0604020202020204" pitchFamily="34" charset="0"/>
              </a:rPr>
              <a:t>Fund</a:t>
            </a:r>
          </a:p>
          <a:p>
            <a:pPr algn="ctr"/>
            <a:r>
              <a:rPr lang="en-US" sz="2000" b="1" dirty="0" smtClean="0">
                <a:cs typeface="Arial" panose="020B0604020202020204" pitchFamily="34" charset="0"/>
                <a:hlinkClick r:id="rId2"/>
              </a:rPr>
              <a:t>www.narf.org</a:t>
            </a:r>
            <a:endParaRPr lang="en-US" sz="2000" b="1" dirty="0" smtClean="0">
              <a:cs typeface="Arial" panose="020B0604020202020204" pitchFamily="34" charset="0"/>
            </a:endParaRPr>
          </a:p>
          <a:p>
            <a:pPr algn="ctr"/>
            <a:endParaRPr lang="en-US" sz="2400" i="1" dirty="0"/>
          </a:p>
        </p:txBody>
      </p:sp>
    </p:spTree>
    <p:extLst>
      <p:ext uri="{BB962C8B-B14F-4D97-AF65-F5344CB8AC3E}">
        <p14:creationId xmlns:p14="http://schemas.microsoft.com/office/powerpoint/2010/main" val="24225169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Historical Federal Indian Education Laws &amp; Policies</a:t>
            </a:r>
          </a:p>
        </p:txBody>
      </p:sp>
      <p:sp>
        <p:nvSpPr>
          <p:cNvPr id="6" name="TextBox 5"/>
          <p:cNvSpPr txBox="1"/>
          <p:nvPr/>
        </p:nvSpPr>
        <p:spPr>
          <a:xfrm>
            <a:off x="8804090" y="5801843"/>
            <a:ext cx="312906" cy="400110"/>
          </a:xfrm>
          <a:prstGeom prst="rect">
            <a:avLst/>
          </a:prstGeom>
          <a:noFill/>
        </p:spPr>
        <p:txBody>
          <a:bodyPr wrap="none" rtlCol="0">
            <a:spAutoFit/>
          </a:bodyPr>
          <a:lstStyle/>
          <a:p>
            <a:r>
              <a:rPr lang="en-US" sz="2000" dirty="0">
                <a:latin typeface="Palatino Linotype" panose="02040502050505030304" pitchFamily="18" charset="0"/>
              </a:rPr>
              <a:t>9</a:t>
            </a:r>
          </a:p>
        </p:txBody>
      </p:sp>
      <p:sp>
        <p:nvSpPr>
          <p:cNvPr id="5" name="TextBox 4"/>
          <p:cNvSpPr txBox="1"/>
          <p:nvPr/>
        </p:nvSpPr>
        <p:spPr>
          <a:xfrm>
            <a:off x="228600" y="1651575"/>
            <a:ext cx="8731943" cy="4524315"/>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Treaty Era (1770s – 1871)</a:t>
            </a:r>
          </a:p>
          <a:p>
            <a:pPr marL="914400" lvl="1" indent="-457200" algn="just">
              <a:buFont typeface="Arial" panose="020B0604020202020204" pitchFamily="34" charset="0"/>
              <a:buChar char="•"/>
            </a:pPr>
            <a:r>
              <a:rPr lang="en-US" sz="3200" dirty="0" smtClean="0"/>
              <a:t>Nation-to-Nation “negotiated” legal contracts</a:t>
            </a:r>
          </a:p>
          <a:p>
            <a:pPr marL="914400" lvl="1" indent="-457200" algn="just">
              <a:buFont typeface="Arial" panose="020B0604020202020204" pitchFamily="34" charset="0"/>
              <a:buChar char="•"/>
            </a:pPr>
            <a:r>
              <a:rPr lang="en-US" sz="3200" dirty="0" smtClean="0"/>
              <a:t>Education provisions</a:t>
            </a:r>
          </a:p>
          <a:p>
            <a:pPr marL="1371600" lvl="2" indent="-457200" algn="just">
              <a:buFont typeface="Arial" panose="020B0604020202020204" pitchFamily="34" charset="0"/>
              <a:buChar char="•"/>
            </a:pPr>
            <a:r>
              <a:rPr lang="en-US" sz="3200" dirty="0" smtClean="0"/>
              <a:t>In exchange for land </a:t>
            </a:r>
            <a:r>
              <a:rPr lang="en-US" sz="3200" dirty="0"/>
              <a:t>&amp;</a:t>
            </a:r>
            <a:r>
              <a:rPr lang="en-US" sz="3200" dirty="0" smtClean="0"/>
              <a:t> peace</a:t>
            </a:r>
          </a:p>
          <a:p>
            <a:pPr marL="1371600" lvl="2" indent="-457200" algn="just">
              <a:buFont typeface="Arial" panose="020B0604020202020204" pitchFamily="34" charset="0"/>
              <a:buChar char="•"/>
            </a:pPr>
            <a:r>
              <a:rPr lang="en-US" sz="3200" dirty="0" smtClean="0"/>
              <a:t>US often contracted with churches to fulfill</a:t>
            </a:r>
          </a:p>
          <a:p>
            <a:pPr lvl="2" algn="just"/>
            <a:endParaRPr lang="en-US" sz="3200" dirty="0" smtClean="0"/>
          </a:p>
          <a:p>
            <a:pPr marL="914400" lvl="1" indent="-457200" algn="just">
              <a:buFont typeface="Wingdings" panose="05000000000000000000" pitchFamily="2" charset="2"/>
              <a:buChar char="Ø"/>
            </a:pPr>
            <a:r>
              <a:rPr lang="en-US" sz="3200" dirty="0" smtClean="0"/>
              <a:t>Early </a:t>
            </a:r>
            <a:r>
              <a:rPr lang="en-US" sz="3200" dirty="0"/>
              <a:t>1800s </a:t>
            </a:r>
            <a:r>
              <a:rPr lang="en-US" sz="3200" dirty="0" smtClean="0"/>
              <a:t>education laws</a:t>
            </a:r>
          </a:p>
          <a:p>
            <a:pPr marL="1371600" lvl="2" indent="-457200" algn="just">
              <a:buFont typeface="Arial" panose="020B0604020202020204" pitchFamily="34" charset="0"/>
              <a:buChar char="•"/>
            </a:pPr>
            <a:r>
              <a:rPr lang="en-US" sz="3200" dirty="0" smtClean="0"/>
              <a:t>Some appropriations</a:t>
            </a:r>
          </a:p>
          <a:p>
            <a:pPr marL="1371600" lvl="2" indent="-457200" algn="just">
              <a:buFont typeface="Arial" panose="020B0604020202020204" pitchFamily="34" charset="0"/>
              <a:buChar char="•"/>
            </a:pPr>
            <a:r>
              <a:rPr lang="en-US" sz="3200" dirty="0" smtClean="0"/>
              <a:t>Passive-assimilationist </a:t>
            </a:r>
            <a:endParaRPr lang="en-US" sz="3200" dirty="0"/>
          </a:p>
        </p:txBody>
      </p:sp>
      <p:pic>
        <p:nvPicPr>
          <p:cNvPr id="5122" name="Picture 2" descr="C:\Users\melody\AppData\Local\Microsoft\Windows\Temporary Internet Files\Content.IE5\293MNFX6\Pergamena[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655231"/>
            <a:ext cx="948013" cy="948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064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Effect transition="in" filter="fade">
                                      <p:cBhvr>
                                        <p:cTn id="19" dur="2000"/>
                                        <p:tgtEl>
                                          <p:spTgt spid="5122"/>
                                        </p:tgtEl>
                                      </p:cBhvr>
                                    </p:animEffect>
                                    <p:anim calcmode="lin" valueType="num">
                                      <p:cBhvr>
                                        <p:cTn id="20" dur="2000" fill="hold"/>
                                        <p:tgtEl>
                                          <p:spTgt spid="5122"/>
                                        </p:tgtEl>
                                        <p:attrNameLst>
                                          <p:attrName>ppt_w</p:attrName>
                                        </p:attrNameLst>
                                      </p:cBhvr>
                                      <p:tavLst>
                                        <p:tav tm="0" fmla="#ppt_w*sin(2.5*pi*$)">
                                          <p:val>
                                            <p:fltVal val="0"/>
                                          </p:val>
                                        </p:tav>
                                        <p:tav tm="100000">
                                          <p:val>
                                            <p:fltVal val="1"/>
                                          </p:val>
                                        </p:tav>
                                      </p:tavLst>
                                    </p:anim>
                                    <p:anim calcmode="lin" valueType="num">
                                      <p:cBhvr>
                                        <p:cTn id="21" dur="2000" fill="hold"/>
                                        <p:tgtEl>
                                          <p:spTgt spid="5122"/>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additive="base">
                                        <p:cTn id="2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additive="base">
                                        <p:cTn id="3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 calcmode="lin" valueType="num">
                                      <p:cBhvr additive="base">
                                        <p:cTn id="38"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 calcmode="lin" valueType="num">
                                      <p:cBhvr additive="base">
                                        <p:cTn id="44"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5">
                                            <p:txEl>
                                              <p:pRg st="7" end="7"/>
                                            </p:txEl>
                                          </p:spTgt>
                                        </p:tgtEl>
                                        <p:attrNameLst>
                                          <p:attrName>style.visibility</p:attrName>
                                        </p:attrNameLst>
                                      </p:cBhvr>
                                      <p:to>
                                        <p:strVal val="visible"/>
                                      </p:to>
                                    </p:set>
                                    <p:anim calcmode="lin" valueType="num">
                                      <p:cBhvr additive="base">
                                        <p:cTn id="50"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 calcmode="lin" valueType="num">
                                      <p:cBhvr additive="base">
                                        <p:cTn id="56"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Historical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10</a:t>
            </a:r>
            <a:endParaRPr lang="en-US" sz="2000" dirty="0">
              <a:latin typeface="Palatino Linotype" panose="02040502050505030304" pitchFamily="18" charset="0"/>
            </a:endParaRPr>
          </a:p>
        </p:txBody>
      </p:sp>
      <p:sp>
        <p:nvSpPr>
          <p:cNvPr id="5" name="TextBox 4"/>
          <p:cNvSpPr txBox="1"/>
          <p:nvPr/>
        </p:nvSpPr>
        <p:spPr>
          <a:xfrm>
            <a:off x="-91018" y="1677638"/>
            <a:ext cx="9082618" cy="4524315"/>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Allotment &amp; Assimilation Era (1871-1934)</a:t>
            </a:r>
          </a:p>
          <a:p>
            <a:pPr marL="914400" lvl="1" indent="-457200" algn="just">
              <a:buFont typeface="Arial" panose="020B0604020202020204" pitchFamily="34" charset="0"/>
              <a:buChar char="•"/>
            </a:pPr>
            <a:r>
              <a:rPr lang="en-US" sz="3200" dirty="0" smtClean="0"/>
              <a:t>Unilateral &amp; active-assimilationist laws</a:t>
            </a:r>
            <a:endParaRPr lang="en-US" sz="3200" dirty="0"/>
          </a:p>
          <a:p>
            <a:pPr marL="914400" lvl="1" indent="-457200" algn="just">
              <a:buFont typeface="Arial" panose="020B0604020202020204" pitchFamily="34" charset="0"/>
              <a:buChar char="•"/>
            </a:pPr>
            <a:r>
              <a:rPr lang="en-US" sz="3200" dirty="0" smtClean="0"/>
              <a:t>Education as a means to assimilate &amp; destroy</a:t>
            </a:r>
          </a:p>
          <a:p>
            <a:pPr marL="1371600" lvl="2" indent="-457200" algn="just">
              <a:buFont typeface="Arial" panose="020B0604020202020204" pitchFamily="34" charset="0"/>
              <a:buChar char="•"/>
            </a:pPr>
            <a:r>
              <a:rPr lang="en-US" sz="3200" dirty="0" smtClean="0"/>
              <a:t>Federal Indian boarding schools</a:t>
            </a:r>
          </a:p>
          <a:p>
            <a:pPr marL="1371600" lvl="2" indent="-457200" algn="just">
              <a:buFont typeface="Arial" panose="020B0604020202020204" pitchFamily="34" charset="0"/>
              <a:buChar char="•"/>
            </a:pPr>
            <a:r>
              <a:rPr lang="en-US" sz="3200" dirty="0" smtClean="0"/>
              <a:t>Increase in state public school systems</a:t>
            </a:r>
            <a:endParaRPr lang="en-US" sz="3200" dirty="0"/>
          </a:p>
          <a:p>
            <a:pPr marL="914400" lvl="1" indent="-457200" algn="just">
              <a:buFont typeface="Arial" panose="020B0604020202020204" pitchFamily="34" charset="0"/>
              <a:buChar char="•"/>
            </a:pPr>
            <a:r>
              <a:rPr lang="en-US" sz="3200" dirty="0" smtClean="0"/>
              <a:t>Extreme education laws</a:t>
            </a:r>
          </a:p>
          <a:p>
            <a:pPr marL="1371600" lvl="2" indent="-457200" algn="just">
              <a:buFont typeface="Arial" panose="020B0604020202020204" pitchFamily="34" charset="0"/>
              <a:buChar char="•"/>
            </a:pPr>
            <a:r>
              <a:rPr lang="en-US" sz="3200" dirty="0" smtClean="0"/>
              <a:t>Rations withheld for school non-attendance</a:t>
            </a:r>
          </a:p>
          <a:p>
            <a:pPr marL="1371600" lvl="2" indent="-457200" algn="just">
              <a:buFont typeface="Arial" panose="020B0604020202020204" pitchFamily="34" charset="0"/>
              <a:buChar char="•"/>
            </a:pPr>
            <a:r>
              <a:rPr lang="en-US" sz="3200" dirty="0" smtClean="0"/>
              <a:t>Unconsented Indian youth reform schools</a:t>
            </a:r>
          </a:p>
          <a:p>
            <a:pPr marL="1371600" lvl="2" indent="-457200" algn="just">
              <a:buFont typeface="Arial" panose="020B0604020202020204" pitchFamily="34" charset="0"/>
              <a:buChar char="•"/>
            </a:pP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2894" y="1803975"/>
            <a:ext cx="1411195" cy="962178"/>
          </a:xfrm>
          <a:prstGeom prst="rect">
            <a:avLst/>
          </a:prstGeom>
        </p:spPr>
      </p:pic>
    </p:spTree>
    <p:extLst>
      <p:ext uri="{BB962C8B-B14F-4D97-AF65-F5344CB8AC3E}">
        <p14:creationId xmlns:p14="http://schemas.microsoft.com/office/powerpoint/2010/main" val="219403470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heel(1)">
                                      <p:cBhvr>
                                        <p:cTn id="35" dur="20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1000"/>
                                        <p:tgtEl>
                                          <p:spTgt spid="5">
                                            <p:txEl>
                                              <p:pRg st="7" end="7"/>
                                            </p:txEl>
                                          </p:spTgt>
                                        </p:tgtEl>
                                      </p:cBhvr>
                                    </p:animEffect>
                                    <p:anim calcmode="lin" valueType="num">
                                      <p:cBhvr>
                                        <p:cTn id="6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Historical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11</a:t>
            </a:r>
            <a:endParaRPr lang="en-US" sz="2000" dirty="0">
              <a:latin typeface="Palatino Linotype" panose="02040502050505030304" pitchFamily="18" charset="0"/>
            </a:endParaRPr>
          </a:p>
        </p:txBody>
      </p:sp>
      <p:sp>
        <p:nvSpPr>
          <p:cNvPr id="5" name="TextBox 4"/>
          <p:cNvSpPr txBox="1"/>
          <p:nvPr/>
        </p:nvSpPr>
        <p:spPr>
          <a:xfrm>
            <a:off x="228599" y="1905000"/>
            <a:ext cx="8731943" cy="4031873"/>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New Deal Era (1920s &amp; 1930s)</a:t>
            </a:r>
          </a:p>
          <a:p>
            <a:pPr marL="914400" lvl="1" indent="-457200" algn="just">
              <a:buFont typeface="Arial" panose="020B0604020202020204" pitchFamily="34" charset="0"/>
              <a:buChar char="•"/>
            </a:pPr>
            <a:r>
              <a:rPr lang="en-US" sz="3200" dirty="0" smtClean="0"/>
              <a:t>By 1912 most Native kids are in public schools</a:t>
            </a:r>
            <a:endParaRPr lang="en-US" sz="3200" dirty="0"/>
          </a:p>
          <a:p>
            <a:pPr marL="914400" lvl="1" indent="-457200" algn="just">
              <a:buFont typeface="Arial" panose="020B0604020202020204" pitchFamily="34" charset="0"/>
              <a:buChar char="•"/>
            </a:pPr>
            <a:r>
              <a:rPr lang="en-US" sz="3200" dirty="0" smtClean="0"/>
              <a:t>It was thought they would assimilate better</a:t>
            </a:r>
          </a:p>
          <a:p>
            <a:pPr marL="914400" lvl="1" indent="-457200" algn="just">
              <a:buFont typeface="Arial" panose="020B0604020202020204" pitchFamily="34" charset="0"/>
              <a:buChar char="•"/>
            </a:pPr>
            <a:r>
              <a:rPr lang="en-US" sz="3200" dirty="0" smtClean="0"/>
              <a:t>1928 </a:t>
            </a:r>
            <a:r>
              <a:rPr lang="en-US" sz="3200" i="1" dirty="0" smtClean="0"/>
              <a:t>Meriam Report</a:t>
            </a:r>
          </a:p>
          <a:p>
            <a:pPr marL="914400" lvl="1" indent="-457200" algn="just">
              <a:buFont typeface="Arial" panose="020B0604020202020204" pitchFamily="34" charset="0"/>
              <a:buChar char="•"/>
            </a:pPr>
            <a:r>
              <a:rPr lang="en-US" sz="3200" dirty="0" smtClean="0"/>
              <a:t>1934 Johnson O’Malley Act</a:t>
            </a:r>
          </a:p>
          <a:p>
            <a:pPr marL="914400" lvl="1" indent="-457200" algn="just">
              <a:buFont typeface="Arial" panose="020B0604020202020204" pitchFamily="34" charset="0"/>
              <a:buChar char="•"/>
            </a:pPr>
            <a:r>
              <a:rPr lang="en-US" sz="3200" dirty="0" smtClean="0"/>
              <a:t>In education, federal role reduced, </a:t>
            </a:r>
          </a:p>
          <a:p>
            <a:pPr lvl="1" algn="just"/>
            <a:r>
              <a:rPr lang="en-US" sz="3200" dirty="0" smtClean="0"/>
              <a:t>		state role increased </a:t>
            </a:r>
          </a:p>
          <a:p>
            <a:pPr lvl="1" algn="just"/>
            <a:r>
              <a:rPr lang="en-US" sz="3200" dirty="0"/>
              <a:t>	</a:t>
            </a:r>
            <a:r>
              <a:rPr lang="en-US" sz="3200" dirty="0" smtClean="0"/>
              <a:t>		&amp; tribal role ignored </a:t>
            </a: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3352801"/>
            <a:ext cx="2286000" cy="1066800"/>
          </a:xfrm>
          <a:prstGeom prst="rect">
            <a:avLst/>
          </a:prstGeom>
        </p:spPr>
      </p:pic>
    </p:spTree>
    <p:extLst>
      <p:ext uri="{BB962C8B-B14F-4D97-AF65-F5344CB8AC3E}">
        <p14:creationId xmlns:p14="http://schemas.microsoft.com/office/powerpoint/2010/main" val="220090625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randombar(horizontal)">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1000"/>
                                        <p:tgtEl>
                                          <p:spTgt spid="5">
                                            <p:txEl>
                                              <p:pRg st="7" end="7"/>
                                            </p:txEl>
                                          </p:spTgt>
                                        </p:tgtEl>
                                      </p:cBhvr>
                                    </p:animEffect>
                                    <p:anim calcmode="lin" valueType="num">
                                      <p:cBhvr>
                                        <p:cTn id="6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Historical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12</a:t>
            </a:r>
            <a:endParaRPr lang="en-US" sz="2000" dirty="0">
              <a:latin typeface="Palatino Linotype" panose="02040502050505030304" pitchFamily="18" charset="0"/>
            </a:endParaRPr>
          </a:p>
        </p:txBody>
      </p:sp>
      <p:sp>
        <p:nvSpPr>
          <p:cNvPr id="5" name="TextBox 4"/>
          <p:cNvSpPr txBox="1"/>
          <p:nvPr/>
        </p:nvSpPr>
        <p:spPr>
          <a:xfrm>
            <a:off x="-76200" y="1970025"/>
            <a:ext cx="9220200" cy="4031873"/>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Termination Era (1940s &amp; 1950s)</a:t>
            </a:r>
          </a:p>
          <a:p>
            <a:pPr marL="914400" lvl="1" indent="-457200" algn="just">
              <a:buFont typeface="Arial" panose="020B0604020202020204" pitchFamily="34" charset="0"/>
              <a:buChar char="•"/>
            </a:pPr>
            <a:r>
              <a:rPr lang="en-US" sz="3200" dirty="0" smtClean="0"/>
              <a:t>Abolition or transfer </a:t>
            </a:r>
          </a:p>
          <a:p>
            <a:pPr lvl="1" algn="just"/>
            <a:r>
              <a:rPr lang="en-US" sz="3200" dirty="0"/>
              <a:t>	</a:t>
            </a:r>
            <a:r>
              <a:rPr lang="en-US" sz="3200" dirty="0" smtClean="0"/>
              <a:t>  of federal role for Indians</a:t>
            </a:r>
            <a:endParaRPr lang="en-US" sz="3200" dirty="0"/>
          </a:p>
          <a:p>
            <a:pPr marL="914400" lvl="1" indent="-457200" algn="just">
              <a:buFont typeface="Arial" panose="020B0604020202020204" pitchFamily="34" charset="0"/>
              <a:buChar char="•"/>
            </a:pPr>
            <a:r>
              <a:rPr lang="en-US" sz="3200" dirty="0" smtClean="0"/>
              <a:t>Over 100 tribes </a:t>
            </a:r>
          </a:p>
          <a:p>
            <a:pPr lvl="1" algn="just"/>
            <a:r>
              <a:rPr lang="en-US" sz="3200" dirty="0"/>
              <a:t>	</a:t>
            </a:r>
            <a:r>
              <a:rPr lang="en-US" sz="3200" dirty="0" smtClean="0"/>
              <a:t>   lost gov’t-to-gov’t relations</a:t>
            </a:r>
          </a:p>
          <a:p>
            <a:pPr marL="914400" lvl="1" indent="-457200" algn="just">
              <a:buFont typeface="Arial" panose="020B0604020202020204" pitchFamily="34" charset="0"/>
              <a:buChar char="•"/>
            </a:pPr>
            <a:r>
              <a:rPr lang="en-US" sz="3200" dirty="0" smtClean="0"/>
              <a:t>More federal Indian schools closed</a:t>
            </a:r>
            <a:endParaRPr lang="en-US" sz="3200" i="1" dirty="0" smtClean="0"/>
          </a:p>
          <a:p>
            <a:pPr marL="914400" lvl="1" indent="-457200" algn="just">
              <a:buFont typeface="Arial" panose="020B0604020202020204" pitchFamily="34" charset="0"/>
              <a:buChar char="•"/>
            </a:pPr>
            <a:r>
              <a:rPr lang="en-US" sz="3200" dirty="0" smtClean="0"/>
              <a:t>JOM &amp; Impact Aid subsidized state public schools</a:t>
            </a:r>
          </a:p>
          <a:p>
            <a:pPr lvl="1" algn="just"/>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791" y="1970025"/>
            <a:ext cx="2038350" cy="2530366"/>
          </a:xfrm>
          <a:prstGeom prst="rect">
            <a:avLst/>
          </a:prstGeom>
        </p:spPr>
      </p:pic>
    </p:spTree>
    <p:extLst>
      <p:ext uri="{BB962C8B-B14F-4D97-AF65-F5344CB8AC3E}">
        <p14:creationId xmlns:p14="http://schemas.microsoft.com/office/powerpoint/2010/main" val="8172677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1000"/>
                                        <p:tgtEl>
                                          <p:spTgt spid="5">
                                            <p:txEl>
                                              <p:pRg st="1" end="1"/>
                                            </p:txEl>
                                          </p:spTgt>
                                        </p:tgtEl>
                                      </p:cBhvr>
                                    </p:animEffect>
                                    <p:anim calcmode="lin" valueType="num">
                                      <p:cBhvr>
                                        <p:cTn id="2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1000"/>
                                        <p:tgtEl>
                                          <p:spTgt spid="5">
                                            <p:txEl>
                                              <p:pRg st="4" end="4"/>
                                            </p:txEl>
                                          </p:spTgt>
                                        </p:tgtEl>
                                      </p:cBhvr>
                                    </p:animEffect>
                                    <p:anim calcmode="lin" valueType="num">
                                      <p:cBhvr>
                                        <p:cTn id="4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fade">
                                      <p:cBhvr>
                                        <p:cTn id="46" dur="1000"/>
                                        <p:tgtEl>
                                          <p:spTgt spid="5">
                                            <p:txEl>
                                              <p:pRg st="5" end="5"/>
                                            </p:txEl>
                                          </p:spTgt>
                                        </p:tgtEl>
                                      </p:cBhvr>
                                    </p:animEffect>
                                    <p:anim calcmode="lin" valueType="num">
                                      <p:cBhvr>
                                        <p:cTn id="4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5">
                                            <p:txEl>
                                              <p:pRg st="6" end="6"/>
                                            </p:txEl>
                                          </p:spTgt>
                                        </p:tgtEl>
                                        <p:attrNameLst>
                                          <p:attrName>style.visibility</p:attrName>
                                        </p:attrNameLst>
                                      </p:cBhvr>
                                      <p:to>
                                        <p:strVal val="visible"/>
                                      </p:to>
                                    </p:set>
                                    <p:animEffect transition="in" filter="fade">
                                      <p:cBhvr>
                                        <p:cTn id="53" dur="1000"/>
                                        <p:tgtEl>
                                          <p:spTgt spid="5">
                                            <p:txEl>
                                              <p:pRg st="6" end="6"/>
                                            </p:txEl>
                                          </p:spTgt>
                                        </p:tgtEl>
                                      </p:cBhvr>
                                    </p:animEffect>
                                    <p:anim calcmode="lin" valueType="num">
                                      <p:cBhvr>
                                        <p:cTn id="5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00"/>
            <a:ext cx="9524999" cy="584775"/>
          </a:xfrm>
          <a:prstGeom prst="rect">
            <a:avLst/>
          </a:prstGeom>
          <a:noFill/>
        </p:spPr>
        <p:txBody>
          <a:bodyPr wrap="square" rtlCol="0">
            <a:spAutoFit/>
          </a:bodyPr>
          <a:lstStyle/>
          <a:p>
            <a:pPr algn="ctr"/>
            <a:r>
              <a:rPr lang="en-US" sz="3200" b="1" u="sng" dirty="0">
                <a:latin typeface="+mj-lt"/>
              </a:rPr>
              <a:t> </a:t>
            </a:r>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13</a:t>
            </a:r>
            <a:endParaRPr lang="en-US" sz="2000" dirty="0">
              <a:latin typeface="Palatino Linotype" panose="02040502050505030304" pitchFamily="18" charset="0"/>
            </a:endParaRPr>
          </a:p>
        </p:txBody>
      </p:sp>
      <p:sp>
        <p:nvSpPr>
          <p:cNvPr id="5" name="TextBox 4"/>
          <p:cNvSpPr txBox="1"/>
          <p:nvPr/>
        </p:nvSpPr>
        <p:spPr>
          <a:xfrm>
            <a:off x="-76200" y="1727775"/>
            <a:ext cx="9220200" cy="4524315"/>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(1960s &amp; 1970s)</a:t>
            </a:r>
          </a:p>
          <a:p>
            <a:pPr marL="914400" lvl="1" indent="-457200" algn="just">
              <a:buFont typeface="Arial" panose="020B0604020202020204" pitchFamily="34" charset="0"/>
              <a:buChar char="•"/>
            </a:pPr>
            <a:r>
              <a:rPr lang="en-US" sz="3200" dirty="0" smtClean="0"/>
              <a:t>Many new federal programs recognized tribes</a:t>
            </a:r>
          </a:p>
          <a:p>
            <a:pPr marL="914400" lvl="1" indent="-457200" algn="just">
              <a:buFont typeface="Arial" panose="020B0604020202020204" pitchFamily="34" charset="0"/>
              <a:buChar char="•"/>
            </a:pPr>
            <a:r>
              <a:rPr lang="en-US" sz="3200" dirty="0" smtClean="0"/>
              <a:t>1963 Vocational Education Act</a:t>
            </a:r>
            <a:endParaRPr lang="en-US" sz="3200" dirty="0"/>
          </a:p>
          <a:p>
            <a:pPr marL="914400" lvl="1" indent="-457200" algn="just">
              <a:buFont typeface="Arial" panose="020B0604020202020204" pitchFamily="34" charset="0"/>
              <a:buChar char="•"/>
            </a:pPr>
            <a:r>
              <a:rPr lang="en-US" sz="3200" dirty="0" smtClean="0"/>
              <a:t>1965 Elementary &amp; Secondary Education Act  </a:t>
            </a:r>
          </a:p>
          <a:p>
            <a:pPr marL="914400" lvl="1" indent="-457200" algn="just">
              <a:buFont typeface="Arial" panose="020B0604020202020204" pitchFamily="34" charset="0"/>
              <a:buChar char="•"/>
            </a:pPr>
            <a:r>
              <a:rPr lang="en-US" sz="3200" dirty="0" smtClean="0"/>
              <a:t>1965 Head Start program</a:t>
            </a:r>
            <a:endParaRPr lang="en-US" sz="3200" i="1" dirty="0" smtClean="0"/>
          </a:p>
          <a:p>
            <a:pPr marL="914400" lvl="1" indent="-457200" algn="just">
              <a:buFont typeface="Arial" panose="020B0604020202020204" pitchFamily="34" charset="0"/>
              <a:buChar char="•"/>
            </a:pPr>
            <a:r>
              <a:rPr lang="en-US" sz="3200" dirty="0" smtClean="0"/>
              <a:t>1966 Adult Education Act</a:t>
            </a:r>
          </a:p>
          <a:p>
            <a:pPr marL="914400" lvl="1" indent="-457200" algn="just">
              <a:buFont typeface="Arial" panose="020B0604020202020204" pitchFamily="34" charset="0"/>
              <a:buChar char="•"/>
            </a:pPr>
            <a:r>
              <a:rPr lang="en-US" sz="3200" dirty="0" smtClean="0"/>
              <a:t>1969 </a:t>
            </a:r>
            <a:r>
              <a:rPr lang="en-US" sz="3200" i="1" dirty="0" smtClean="0"/>
              <a:t>Kennedy Report </a:t>
            </a:r>
            <a:endParaRPr lang="en-US" sz="3200" dirty="0"/>
          </a:p>
          <a:p>
            <a:pPr marL="1371600" lvl="2" indent="-457200" algn="just">
              <a:buFont typeface="Arial" panose="020B0604020202020204" pitchFamily="34" charset="0"/>
              <a:buChar char="•"/>
            </a:pPr>
            <a:r>
              <a:rPr lang="en-US" sz="3200" dirty="0" smtClean="0"/>
              <a:t>recommended increased Indian control </a:t>
            </a:r>
          </a:p>
          <a:p>
            <a:pPr lvl="2" algn="just"/>
            <a:r>
              <a:rPr lang="en-US" sz="3200" dirty="0"/>
              <a:t>	</a:t>
            </a:r>
            <a:r>
              <a:rPr lang="en-US" sz="3200" dirty="0" smtClean="0"/>
              <a:t>&amp; increased role of tribes in education </a:t>
            </a:r>
            <a:endParaRPr lang="en-US" sz="3200" dirty="0"/>
          </a:p>
        </p:txBody>
      </p:sp>
    </p:spTree>
    <p:extLst>
      <p:ext uri="{BB962C8B-B14F-4D97-AF65-F5344CB8AC3E}">
        <p14:creationId xmlns:p14="http://schemas.microsoft.com/office/powerpoint/2010/main" val="25213319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14</a:t>
            </a:r>
            <a:endParaRPr lang="en-US" sz="2000" dirty="0">
              <a:latin typeface="Palatino Linotype" panose="02040502050505030304" pitchFamily="18" charset="0"/>
            </a:endParaRPr>
          </a:p>
        </p:txBody>
      </p:sp>
      <p:sp>
        <p:nvSpPr>
          <p:cNvPr id="5" name="TextBox 4"/>
          <p:cNvSpPr txBox="1"/>
          <p:nvPr/>
        </p:nvSpPr>
        <p:spPr>
          <a:xfrm>
            <a:off x="-28575" y="1981200"/>
            <a:ext cx="9220200" cy="4524315"/>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(1960s &amp; 1970s)</a:t>
            </a:r>
          </a:p>
          <a:p>
            <a:pPr marL="914400" lvl="1" indent="-457200" algn="just">
              <a:buFont typeface="Arial" panose="020B0604020202020204" pitchFamily="34" charset="0"/>
              <a:buChar char="•"/>
            </a:pPr>
            <a:r>
              <a:rPr lang="en-US" sz="3200" dirty="0" smtClean="0"/>
              <a:t>1972 Indian Education Act</a:t>
            </a:r>
          </a:p>
          <a:p>
            <a:pPr marL="1371600" lvl="2" indent="-457200" algn="just">
              <a:buFont typeface="Arial" panose="020B0604020202020204" pitchFamily="34" charset="0"/>
              <a:buChar char="•"/>
            </a:pPr>
            <a:r>
              <a:rPr lang="en-US" sz="3200" dirty="0" smtClean="0"/>
              <a:t>Formula grant program </a:t>
            </a:r>
          </a:p>
          <a:p>
            <a:pPr lvl="2" algn="just"/>
            <a:r>
              <a:rPr lang="en-US" sz="3200" dirty="0"/>
              <a:t>	</a:t>
            </a:r>
            <a:r>
              <a:rPr lang="en-US" sz="3200" dirty="0" smtClean="0"/>
              <a:t>(now ESSA Title VI)</a:t>
            </a:r>
          </a:p>
          <a:p>
            <a:pPr marL="1371600" lvl="2" indent="-457200" algn="just">
              <a:buFont typeface="Arial" panose="020B0604020202020204" pitchFamily="34" charset="0"/>
              <a:buChar char="•"/>
            </a:pPr>
            <a:r>
              <a:rPr lang="en-US" sz="3200" dirty="0" smtClean="0"/>
              <a:t>Office of Indian Education </a:t>
            </a:r>
          </a:p>
          <a:p>
            <a:pPr lvl="2" algn="just"/>
            <a:r>
              <a:rPr lang="en-US" sz="3200" dirty="0"/>
              <a:t>	</a:t>
            </a:r>
            <a:r>
              <a:rPr lang="en-US" sz="3200" dirty="0" smtClean="0"/>
              <a:t>outside of BIA </a:t>
            </a:r>
          </a:p>
          <a:p>
            <a:pPr marL="1371600" lvl="2" indent="-457200" algn="just">
              <a:buFont typeface="Arial" panose="020B0604020202020204" pitchFamily="34" charset="0"/>
              <a:buChar char="•"/>
            </a:pPr>
            <a:r>
              <a:rPr lang="en-US" sz="3200" dirty="0" smtClean="0"/>
              <a:t>NACIE</a:t>
            </a:r>
          </a:p>
          <a:p>
            <a:pPr marL="1371600" lvl="2" indent="-457200" algn="just">
              <a:buFont typeface="Arial" panose="020B0604020202020204" pitchFamily="34" charset="0"/>
              <a:buChar char="•"/>
            </a:pPr>
            <a:r>
              <a:rPr lang="en-US" sz="3200" dirty="0" smtClean="0"/>
              <a:t>Nothing about tribal governance of education</a:t>
            </a:r>
          </a:p>
          <a:p>
            <a:pPr lvl="1" algn="just"/>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7065" y="2590800"/>
            <a:ext cx="2867025" cy="1925685"/>
          </a:xfrm>
          <a:prstGeom prst="rect">
            <a:avLst/>
          </a:prstGeom>
        </p:spPr>
      </p:pic>
    </p:spTree>
    <p:extLst>
      <p:ext uri="{BB962C8B-B14F-4D97-AF65-F5344CB8AC3E}">
        <p14:creationId xmlns:p14="http://schemas.microsoft.com/office/powerpoint/2010/main" val="6210296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fade">
                                      <p:cBhvr>
                                        <p:cTn id="38" dur="1000"/>
                                        <p:tgtEl>
                                          <p:spTgt spid="5">
                                            <p:txEl>
                                              <p:pRg st="4" end="4"/>
                                            </p:txEl>
                                          </p:spTgt>
                                        </p:tgtEl>
                                      </p:cBhvr>
                                    </p:animEffect>
                                    <p:anim calcmode="lin" valueType="num">
                                      <p:cBhvr>
                                        <p:cTn id="3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Effect transition="in" filter="fade">
                                      <p:cBhvr>
                                        <p:cTn id="43" dur="1000"/>
                                        <p:tgtEl>
                                          <p:spTgt spid="5">
                                            <p:txEl>
                                              <p:pRg st="5" end="5"/>
                                            </p:txEl>
                                          </p:spTgt>
                                        </p:tgtEl>
                                      </p:cBhvr>
                                    </p:animEffect>
                                    <p:anim calcmode="lin" valueType="num">
                                      <p:cBhvr>
                                        <p:cTn id="4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Effect transition="in" filter="fade">
                                      <p:cBhvr>
                                        <p:cTn id="50" dur="1000"/>
                                        <p:tgtEl>
                                          <p:spTgt spid="5">
                                            <p:txEl>
                                              <p:pRg st="6" end="6"/>
                                            </p:txEl>
                                          </p:spTgt>
                                        </p:tgtEl>
                                      </p:cBhvr>
                                    </p:animEffect>
                                    <p:anim calcmode="lin" valueType="num">
                                      <p:cBhvr>
                                        <p:cTn id="5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Effect transition="in" filter="fade">
                                      <p:cBhvr>
                                        <p:cTn id="57" dur="1000"/>
                                        <p:tgtEl>
                                          <p:spTgt spid="5">
                                            <p:txEl>
                                              <p:pRg st="7" end="7"/>
                                            </p:txEl>
                                          </p:spTgt>
                                        </p:tgtEl>
                                      </p:cBhvr>
                                    </p:animEffect>
                                    <p:anim calcmode="lin" valueType="num">
                                      <p:cBhvr>
                                        <p:cTn id="58"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15</a:t>
            </a:r>
            <a:endParaRPr lang="en-US" sz="2000" dirty="0">
              <a:latin typeface="Palatino Linotype" panose="02040502050505030304" pitchFamily="18" charset="0"/>
            </a:endParaRPr>
          </a:p>
        </p:txBody>
      </p:sp>
      <p:sp>
        <p:nvSpPr>
          <p:cNvPr id="5" name="TextBox 4"/>
          <p:cNvSpPr txBox="1"/>
          <p:nvPr/>
        </p:nvSpPr>
        <p:spPr>
          <a:xfrm>
            <a:off x="-28575" y="1981200"/>
            <a:ext cx="9220200" cy="4031873"/>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(1960s &amp; 1970s)</a:t>
            </a:r>
          </a:p>
          <a:p>
            <a:pPr marL="914400" lvl="1" indent="-457200" algn="just">
              <a:buFont typeface="Arial" panose="020B0604020202020204" pitchFamily="34" charset="0"/>
              <a:buChar char="•"/>
            </a:pPr>
            <a:r>
              <a:rPr lang="en-US" sz="3200" dirty="0" smtClean="0"/>
              <a:t>1970 President Nixon Policy</a:t>
            </a:r>
          </a:p>
          <a:p>
            <a:pPr marL="1371600" lvl="2" indent="-457200" algn="just">
              <a:buFont typeface="Arial" panose="020B0604020202020204" pitchFamily="34" charset="0"/>
              <a:buChar char="•"/>
            </a:pPr>
            <a:r>
              <a:rPr lang="en-US" sz="3200" dirty="0" smtClean="0"/>
              <a:t>Sovereignty over tribal Indians </a:t>
            </a:r>
          </a:p>
          <a:p>
            <a:pPr lvl="2" algn="just"/>
            <a:r>
              <a:rPr lang="en-US" sz="3200" dirty="0"/>
              <a:t>	</a:t>
            </a:r>
            <a:r>
              <a:rPr lang="en-US" sz="3200" dirty="0" smtClean="0"/>
              <a:t>is first &amp; foremost </a:t>
            </a:r>
          </a:p>
          <a:p>
            <a:pPr lvl="2" algn="just"/>
            <a:r>
              <a:rPr lang="en-US" sz="3200" dirty="0"/>
              <a:t>	</a:t>
            </a:r>
            <a:r>
              <a:rPr lang="en-US" sz="3200" dirty="0" smtClean="0"/>
              <a:t>with their tribal governments</a:t>
            </a:r>
          </a:p>
          <a:p>
            <a:pPr marL="1371600" lvl="2" indent="-457200" algn="just">
              <a:buFont typeface="Arial" panose="020B0604020202020204" pitchFamily="34" charset="0"/>
              <a:buChar char="•"/>
            </a:pPr>
            <a:r>
              <a:rPr lang="en-US" sz="3200" dirty="0" smtClean="0"/>
              <a:t>Federal government must support </a:t>
            </a:r>
          </a:p>
          <a:p>
            <a:pPr lvl="2" algn="just"/>
            <a:r>
              <a:rPr lang="en-US" sz="3200" dirty="0"/>
              <a:t>	</a:t>
            </a:r>
            <a:r>
              <a:rPr lang="en-US" sz="3200" dirty="0" smtClean="0"/>
              <a:t>&amp; strengthen tribal governments</a:t>
            </a:r>
          </a:p>
          <a:p>
            <a:pPr lvl="1" algn="just"/>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2514600"/>
            <a:ext cx="2362200" cy="1606643"/>
          </a:xfrm>
          <a:prstGeom prst="rect">
            <a:avLst/>
          </a:prstGeom>
        </p:spPr>
      </p:pic>
    </p:spTree>
    <p:extLst>
      <p:ext uri="{BB962C8B-B14F-4D97-AF65-F5344CB8AC3E}">
        <p14:creationId xmlns:p14="http://schemas.microsoft.com/office/powerpoint/2010/main" val="4188091952"/>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1000"/>
                                        <p:tgtEl>
                                          <p:spTgt spid="5">
                                            <p:txEl>
                                              <p:pRg st="4" end="4"/>
                                            </p:txEl>
                                          </p:spTgt>
                                        </p:tgtEl>
                                      </p:cBhvr>
                                    </p:animEffect>
                                    <p:anim calcmode="lin" valueType="num">
                                      <p:cBhvr>
                                        <p:cTn id="3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Effect transition="in" filter="fade">
                                      <p:cBhvr>
                                        <p:cTn id="43" dur="1000"/>
                                        <p:tgtEl>
                                          <p:spTgt spid="5">
                                            <p:txEl>
                                              <p:pRg st="5" end="5"/>
                                            </p:txEl>
                                          </p:spTgt>
                                        </p:tgtEl>
                                      </p:cBhvr>
                                    </p:animEffect>
                                    <p:anim calcmode="lin" valueType="num">
                                      <p:cBhvr>
                                        <p:cTn id="4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Effect transition="in" filter="fade">
                                      <p:cBhvr>
                                        <p:cTn id="48" dur="1000"/>
                                        <p:tgtEl>
                                          <p:spTgt spid="5">
                                            <p:txEl>
                                              <p:pRg st="6" end="6"/>
                                            </p:txEl>
                                          </p:spTgt>
                                        </p:tgtEl>
                                      </p:cBhvr>
                                    </p:animEffect>
                                    <p:anim calcmode="lin" valueType="num">
                                      <p:cBhvr>
                                        <p:cTn id="4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16</a:t>
            </a:r>
            <a:endParaRPr lang="en-US" sz="2000" dirty="0">
              <a:latin typeface="Palatino Linotype" panose="02040502050505030304" pitchFamily="18" charset="0"/>
            </a:endParaRPr>
          </a:p>
        </p:txBody>
      </p:sp>
      <p:sp>
        <p:nvSpPr>
          <p:cNvPr id="5" name="TextBox 4"/>
          <p:cNvSpPr txBox="1"/>
          <p:nvPr/>
        </p:nvSpPr>
        <p:spPr>
          <a:xfrm>
            <a:off x="-80357" y="1803975"/>
            <a:ext cx="9240981" cy="4524315"/>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(1960s &amp; 1970s)</a:t>
            </a:r>
          </a:p>
          <a:p>
            <a:pPr marL="914400" lvl="1" indent="-457200" algn="just">
              <a:buFont typeface="Arial" panose="020B0604020202020204" pitchFamily="34" charset="0"/>
              <a:buChar char="•"/>
            </a:pPr>
            <a:r>
              <a:rPr lang="en-US" sz="3200" dirty="0" smtClean="0"/>
              <a:t>1975 Self-Determination Act</a:t>
            </a:r>
          </a:p>
          <a:p>
            <a:pPr marL="1371600" lvl="2" indent="-457200" algn="just">
              <a:buFont typeface="Arial" panose="020B0604020202020204" pitchFamily="34" charset="0"/>
              <a:buChar char="•"/>
            </a:pPr>
            <a:r>
              <a:rPr lang="en-US" sz="3200" dirty="0" smtClean="0"/>
              <a:t>Title I allows tribes to contract programs </a:t>
            </a:r>
          </a:p>
          <a:p>
            <a:pPr lvl="2" algn="just"/>
            <a:r>
              <a:rPr lang="en-US" sz="3200" dirty="0"/>
              <a:t>	</a:t>
            </a:r>
            <a:r>
              <a:rPr lang="en-US" sz="3200" dirty="0" smtClean="0"/>
              <a:t>&amp; services formerly administered by </a:t>
            </a:r>
          </a:p>
          <a:p>
            <a:pPr lvl="2" algn="just"/>
            <a:r>
              <a:rPr lang="en-US" sz="3200" dirty="0" smtClean="0"/>
              <a:t>	federal gov’t, including BIA schools</a:t>
            </a:r>
          </a:p>
          <a:p>
            <a:pPr marL="1371600" lvl="2" indent="-457200">
              <a:buFont typeface="Arial" panose="020B0604020202020204" pitchFamily="34" charset="0"/>
              <a:buChar char="•"/>
            </a:pPr>
            <a:r>
              <a:rPr lang="en-US" sz="3200" dirty="0" smtClean="0"/>
              <a:t>Title II reformed JOM to prioritize contracts </a:t>
            </a:r>
          </a:p>
          <a:p>
            <a:pPr lvl="3"/>
            <a:r>
              <a:rPr lang="en-US" sz="3200" dirty="0"/>
              <a:t>	</a:t>
            </a:r>
            <a:r>
              <a:rPr lang="en-US" sz="3200" dirty="0" smtClean="0"/>
              <a:t>to tribes, increase state &amp; LEA compliance, 	&amp; provide for elected Indian parent 	committees</a:t>
            </a:r>
            <a:endParaRPr lang="en-US" sz="3200" dirty="0"/>
          </a:p>
        </p:txBody>
      </p:sp>
    </p:spTree>
    <p:extLst>
      <p:ext uri="{BB962C8B-B14F-4D97-AF65-F5344CB8AC3E}">
        <p14:creationId xmlns:p14="http://schemas.microsoft.com/office/powerpoint/2010/main" val="263432654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1000"/>
                                        <p:tgtEl>
                                          <p:spTgt spid="5">
                                            <p:txEl>
                                              <p:pRg st="5" end="5"/>
                                            </p:txEl>
                                          </p:spTgt>
                                        </p:tgtEl>
                                      </p:cBhvr>
                                    </p:animEffect>
                                    <p:anim calcmode="lin" valueType="num">
                                      <p:cBhvr>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Effect transition="in" filter="fade">
                                      <p:cBhvr>
                                        <p:cTn id="45" dur="1000"/>
                                        <p:tgtEl>
                                          <p:spTgt spid="5">
                                            <p:txEl>
                                              <p:pRg st="6" end="6"/>
                                            </p:txEl>
                                          </p:spTgt>
                                        </p:tgtEl>
                                      </p:cBhvr>
                                    </p:animEffect>
                                    <p:anim calcmode="lin" valueType="num">
                                      <p:cBhvr>
                                        <p:cTn id="4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17</a:t>
            </a:r>
            <a:endParaRPr lang="en-US" sz="2000" dirty="0">
              <a:latin typeface="Palatino Linotype" panose="02040502050505030304" pitchFamily="18" charset="0"/>
            </a:endParaRPr>
          </a:p>
        </p:txBody>
      </p:sp>
      <p:sp>
        <p:nvSpPr>
          <p:cNvPr id="5" name="TextBox 4"/>
          <p:cNvSpPr txBox="1"/>
          <p:nvPr/>
        </p:nvSpPr>
        <p:spPr>
          <a:xfrm>
            <a:off x="-103204" y="1989075"/>
            <a:ext cx="9220200" cy="4031873"/>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(1960s &amp; 1970s)</a:t>
            </a:r>
          </a:p>
          <a:p>
            <a:pPr marL="914400" lvl="1" indent="-457200" algn="just">
              <a:buFont typeface="Arial" panose="020B0604020202020204" pitchFamily="34" charset="0"/>
              <a:buChar char="•"/>
            </a:pPr>
            <a:r>
              <a:rPr lang="en-US" sz="3200" dirty="0" smtClean="0"/>
              <a:t>1978 ESEA Re-authorization</a:t>
            </a:r>
          </a:p>
          <a:p>
            <a:pPr marL="1371600" lvl="2" indent="-457200" algn="just">
              <a:buFont typeface="Arial" panose="020B0604020202020204" pitchFamily="34" charset="0"/>
              <a:buChar char="•"/>
            </a:pPr>
            <a:r>
              <a:rPr lang="en-US" sz="3200" dirty="0" smtClean="0"/>
              <a:t>Impact Aid IPPs require tribal participation</a:t>
            </a:r>
          </a:p>
          <a:p>
            <a:pPr marL="1371600" lvl="2" indent="-457200" algn="just">
              <a:buFont typeface="Arial" panose="020B0604020202020204" pitchFamily="34" charset="0"/>
              <a:buChar char="•"/>
            </a:pPr>
            <a:r>
              <a:rPr lang="en-US" sz="3200" dirty="0" smtClean="0"/>
              <a:t>BIA-funded schools to develop education standards in consultation with tribes</a:t>
            </a:r>
          </a:p>
          <a:p>
            <a:pPr lvl="2" algn="just"/>
            <a:endParaRPr lang="en-US" sz="3200" dirty="0" smtClean="0"/>
          </a:p>
          <a:p>
            <a:pPr marL="914400" lvl="1" indent="-457200" algn="just">
              <a:buFont typeface="Arial" panose="020B0604020202020204" pitchFamily="34" charset="0"/>
              <a:buChar char="•"/>
            </a:pPr>
            <a:r>
              <a:rPr lang="en-US" sz="3200" dirty="0" smtClean="0"/>
              <a:t>1978 Tribally Controlled </a:t>
            </a:r>
          </a:p>
          <a:p>
            <a:pPr lvl="1" algn="just"/>
            <a:r>
              <a:rPr lang="en-US" sz="3200" dirty="0"/>
              <a:t>	 </a:t>
            </a:r>
            <a:r>
              <a:rPr lang="en-US" sz="3200" dirty="0" smtClean="0"/>
              <a:t>   Community College Act  </a:t>
            </a: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4653455"/>
            <a:ext cx="1272556" cy="1348443"/>
          </a:xfrm>
          <a:prstGeom prst="rect">
            <a:avLst/>
          </a:prstGeom>
        </p:spPr>
      </p:pic>
    </p:spTree>
    <p:extLst>
      <p:ext uri="{BB962C8B-B14F-4D97-AF65-F5344CB8AC3E}">
        <p14:creationId xmlns:p14="http://schemas.microsoft.com/office/powerpoint/2010/main" val="42243362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fade">
                                      <p:cBhvr>
                                        <p:cTn id="40" dur="1000"/>
                                        <p:tgtEl>
                                          <p:spTgt spid="5">
                                            <p:txEl>
                                              <p:pRg st="6" end="6"/>
                                            </p:txEl>
                                          </p:spTgt>
                                        </p:tgtEl>
                                      </p:cBhvr>
                                    </p:animEffect>
                                    <p:anim calcmode="lin" valueType="num">
                                      <p:cBhvr>
                                        <p:cTn id="4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2000"/>
                                        <p:tgtEl>
                                          <p:spTgt spid="2"/>
                                        </p:tgtEl>
                                      </p:cBhvr>
                                    </p:animEffect>
                                    <p:anim calcmode="lin" valueType="num">
                                      <p:cBhvr>
                                        <p:cTn id="48" dur="2000" fill="hold"/>
                                        <p:tgtEl>
                                          <p:spTgt spid="2"/>
                                        </p:tgtEl>
                                        <p:attrNameLst>
                                          <p:attrName>ppt_w</p:attrName>
                                        </p:attrNameLst>
                                      </p:cBhvr>
                                      <p:tavLst>
                                        <p:tav tm="0" fmla="#ppt_w*sin(2.5*pi*$)">
                                          <p:val>
                                            <p:fltVal val="0"/>
                                          </p:val>
                                        </p:tav>
                                        <p:tav tm="100000">
                                          <p:val>
                                            <p:fltVal val="1"/>
                                          </p:val>
                                        </p:tav>
                                      </p:tavLst>
                                    </p:anim>
                                    <p:anim calcmode="lin" valueType="num">
                                      <p:cBhvr>
                                        <p:cTn id="4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18</a:t>
            </a:r>
            <a:endParaRPr lang="en-US" sz="2000" dirty="0">
              <a:latin typeface="Palatino Linotype" panose="02040502050505030304" pitchFamily="18" charset="0"/>
            </a:endParaRPr>
          </a:p>
        </p:txBody>
      </p:sp>
      <p:sp>
        <p:nvSpPr>
          <p:cNvPr id="5" name="TextBox 4"/>
          <p:cNvSpPr txBox="1"/>
          <p:nvPr/>
        </p:nvSpPr>
        <p:spPr>
          <a:xfrm>
            <a:off x="-87772" y="1674750"/>
            <a:ext cx="9220200" cy="4524315"/>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(1980s)</a:t>
            </a:r>
          </a:p>
          <a:p>
            <a:pPr marL="914400" lvl="1" indent="-457200" algn="just">
              <a:buFont typeface="Arial" panose="020B0604020202020204" pitchFamily="34" charset="0"/>
              <a:buChar char="•"/>
            </a:pPr>
            <a:r>
              <a:rPr lang="en-US" sz="3200" dirty="0" smtClean="0"/>
              <a:t>1984 ESEA Reauthorization</a:t>
            </a:r>
          </a:p>
          <a:p>
            <a:pPr marL="1371600" lvl="2" indent="-457200" algn="just">
              <a:buFont typeface="Arial" panose="020B0604020202020204" pitchFamily="34" charset="0"/>
              <a:buChar char="•"/>
            </a:pPr>
            <a:r>
              <a:rPr lang="en-US" sz="3200" dirty="0" smtClean="0"/>
              <a:t>1</a:t>
            </a:r>
            <a:r>
              <a:rPr lang="en-US" sz="3200" baseline="30000" dirty="0" smtClean="0"/>
              <a:t>st</a:t>
            </a:r>
            <a:r>
              <a:rPr lang="en-US" sz="3200" dirty="0" smtClean="0"/>
              <a:t> mention of Tribal Education Departments</a:t>
            </a:r>
          </a:p>
          <a:p>
            <a:pPr marL="1371600" lvl="2" indent="-457200" algn="just">
              <a:buFont typeface="Arial" panose="020B0604020202020204" pitchFamily="34" charset="0"/>
              <a:buChar char="•"/>
            </a:pPr>
            <a:r>
              <a:rPr lang="en-US" sz="3200" dirty="0" smtClean="0"/>
              <a:t>Tribes can use ‘638 funds for TEDs &amp; Codes</a:t>
            </a:r>
          </a:p>
          <a:p>
            <a:pPr lvl="2" algn="just"/>
            <a:endParaRPr lang="en-US" sz="3200" dirty="0" smtClean="0"/>
          </a:p>
          <a:p>
            <a:pPr marL="914400" lvl="1" indent="-457200" algn="just">
              <a:buFont typeface="Arial" panose="020B0604020202020204" pitchFamily="34" charset="0"/>
              <a:buChar char="•"/>
            </a:pPr>
            <a:r>
              <a:rPr lang="en-US" sz="3200" dirty="0" smtClean="0"/>
              <a:t>1988 ESEA Reauthorization</a:t>
            </a:r>
          </a:p>
          <a:p>
            <a:pPr marL="1371600" lvl="2" indent="-457200" algn="just">
              <a:buFont typeface="Arial" panose="020B0604020202020204" pitchFamily="34" charset="0"/>
              <a:buChar char="•"/>
            </a:pPr>
            <a:r>
              <a:rPr lang="en-US" sz="3200" dirty="0" smtClean="0"/>
              <a:t>BIA-funded school actions require </a:t>
            </a:r>
          </a:p>
          <a:p>
            <a:pPr lvl="2" algn="just"/>
            <a:r>
              <a:rPr lang="en-US" sz="3200" dirty="0"/>
              <a:t>	</a:t>
            </a:r>
            <a:r>
              <a:rPr lang="en-US" sz="3200" dirty="0" smtClean="0"/>
              <a:t>tribal consultation, &amp; request or approval</a:t>
            </a:r>
          </a:p>
          <a:p>
            <a:pPr marL="1371600" lvl="2" indent="-457200" algn="just">
              <a:buFont typeface="Arial" panose="020B0604020202020204" pitchFamily="34" charset="0"/>
              <a:buChar char="•"/>
            </a:pPr>
            <a:r>
              <a:rPr lang="en-US" sz="3200" dirty="0" smtClean="0"/>
              <a:t>Authorization for direct funding for TEDs </a:t>
            </a: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1803975"/>
            <a:ext cx="1600200" cy="896112"/>
          </a:xfrm>
          <a:prstGeom prst="rect">
            <a:avLst/>
          </a:prstGeom>
        </p:spPr>
      </p:pic>
    </p:spTree>
    <p:extLst>
      <p:ext uri="{BB962C8B-B14F-4D97-AF65-F5344CB8AC3E}">
        <p14:creationId xmlns:p14="http://schemas.microsoft.com/office/powerpoint/2010/main" val="35176469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heel(1)">
                                      <p:cBhvr>
                                        <p:cTn id="28" dur="2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1000"/>
                                        <p:tgtEl>
                                          <p:spTgt spid="5">
                                            <p:txEl>
                                              <p:pRg st="5" end="5"/>
                                            </p:txEl>
                                          </p:spTgt>
                                        </p:tgtEl>
                                      </p:cBhvr>
                                    </p:animEffect>
                                    <p:anim calcmode="lin" valueType="num">
                                      <p:cBhvr>
                                        <p:cTn id="4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1000"/>
                                        <p:tgtEl>
                                          <p:spTgt spid="5">
                                            <p:txEl>
                                              <p:pRg st="6" end="6"/>
                                            </p:txEl>
                                          </p:spTgt>
                                        </p:tgtEl>
                                      </p:cBhvr>
                                    </p:animEffect>
                                    <p:anim calcmode="lin" valueType="num">
                                      <p:cBhvr>
                                        <p:cTn id="4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fade">
                                      <p:cBhvr>
                                        <p:cTn id="52" dur="1000"/>
                                        <p:tgtEl>
                                          <p:spTgt spid="5">
                                            <p:txEl>
                                              <p:pRg st="7" end="7"/>
                                            </p:txEl>
                                          </p:spTgt>
                                        </p:tgtEl>
                                      </p:cBhvr>
                                    </p:animEffect>
                                    <p:anim calcmode="lin" valueType="num">
                                      <p:cBhvr>
                                        <p:cTn id="5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5">
                                            <p:txEl>
                                              <p:pRg st="8" end="8"/>
                                            </p:txEl>
                                          </p:spTgt>
                                        </p:tgtEl>
                                        <p:attrNameLst>
                                          <p:attrName>style.visibility</p:attrName>
                                        </p:attrNameLst>
                                      </p:cBhvr>
                                      <p:to>
                                        <p:strVal val="visible"/>
                                      </p:to>
                                    </p:set>
                                    <p:animEffect transition="in" filter="fade">
                                      <p:cBhvr>
                                        <p:cTn id="59" dur="1000"/>
                                        <p:tgtEl>
                                          <p:spTgt spid="5">
                                            <p:txEl>
                                              <p:pRg st="8" end="8"/>
                                            </p:txEl>
                                          </p:spTgt>
                                        </p:tgtEl>
                                      </p:cBhvr>
                                    </p:animEffect>
                                    <p:anim calcmode="lin" valueType="num">
                                      <p:cBhvr>
                                        <p:cTn id="6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1471" y="1036320"/>
            <a:ext cx="8073910" cy="584775"/>
          </a:xfrm>
          <a:prstGeom prst="rect">
            <a:avLst/>
          </a:prstGeom>
          <a:noFill/>
        </p:spPr>
        <p:txBody>
          <a:bodyPr wrap="square" rtlCol="0">
            <a:spAutoFit/>
          </a:bodyPr>
          <a:lstStyle/>
          <a:p>
            <a:pPr algn="ctr"/>
            <a:r>
              <a:rPr lang="en-US" sz="3200" b="1" u="sng" dirty="0" smtClean="0">
                <a:latin typeface="+mj-lt"/>
              </a:rPr>
              <a:t>K-12 Native Student Population</a:t>
            </a:r>
          </a:p>
        </p:txBody>
      </p:sp>
      <p:sp>
        <p:nvSpPr>
          <p:cNvPr id="6" name="TextBox 5"/>
          <p:cNvSpPr txBox="1"/>
          <p:nvPr/>
        </p:nvSpPr>
        <p:spPr>
          <a:xfrm>
            <a:off x="8804090" y="5801843"/>
            <a:ext cx="314510" cy="400110"/>
          </a:xfrm>
          <a:prstGeom prst="rect">
            <a:avLst/>
          </a:prstGeom>
          <a:noFill/>
        </p:spPr>
        <p:txBody>
          <a:bodyPr wrap="none" rtlCol="0">
            <a:spAutoFit/>
          </a:bodyPr>
          <a:lstStyle/>
          <a:p>
            <a:r>
              <a:rPr lang="en-US" sz="2000" dirty="0" smtClean="0">
                <a:latin typeface="Palatino Linotype" panose="02040502050505030304" pitchFamily="18" charset="0"/>
              </a:rPr>
              <a:t>1</a:t>
            </a:r>
            <a:endParaRPr lang="en-US" sz="2000" dirty="0">
              <a:latin typeface="Palatino Linotype" panose="02040502050505030304" pitchFamily="18" charset="0"/>
            </a:endParaRPr>
          </a:p>
        </p:txBody>
      </p:sp>
      <p:sp>
        <p:nvSpPr>
          <p:cNvPr id="5" name="TextBox 4"/>
          <p:cNvSpPr txBox="1"/>
          <p:nvPr/>
        </p:nvSpPr>
        <p:spPr>
          <a:xfrm>
            <a:off x="136505" y="1524000"/>
            <a:ext cx="8824839" cy="4708981"/>
          </a:xfrm>
          <a:prstGeom prst="rect">
            <a:avLst/>
          </a:prstGeom>
          <a:noFill/>
        </p:spPr>
        <p:txBody>
          <a:bodyPr wrap="square" rtlCol="0">
            <a:spAutoFit/>
          </a:bodyPr>
          <a:lstStyle/>
          <a:p>
            <a:pPr lvl="1" algn="just"/>
            <a:endParaRPr lang="en-US" sz="2000" dirty="0"/>
          </a:p>
          <a:p>
            <a:pPr marL="800100" lvl="1" indent="-342900" algn="just">
              <a:buFont typeface="Wingdings" panose="05000000000000000000" pitchFamily="2" charset="2"/>
              <a:buChar char="Ø"/>
            </a:pPr>
            <a:r>
              <a:rPr lang="en-US" sz="2000" dirty="0" smtClean="0"/>
              <a:t> Total population of American Indians &amp; Alaska Natives </a:t>
            </a:r>
          </a:p>
          <a:p>
            <a:pPr lvl="1" algn="just"/>
            <a:r>
              <a:rPr lang="en-US" sz="2000" dirty="0"/>
              <a:t>	</a:t>
            </a:r>
            <a:r>
              <a:rPr lang="en-US" sz="2000" dirty="0" smtClean="0"/>
              <a:t>	in United States today is about @ 3 million</a:t>
            </a:r>
          </a:p>
          <a:p>
            <a:pPr lvl="1" algn="just"/>
            <a:endParaRPr lang="en-US" sz="2000" dirty="0"/>
          </a:p>
          <a:p>
            <a:pPr marL="800100" lvl="1" indent="-342900" algn="just">
              <a:buFont typeface="Wingdings" panose="05000000000000000000" pitchFamily="2" charset="2"/>
              <a:buChar char="Ø"/>
            </a:pPr>
            <a:r>
              <a:rPr lang="en-US" sz="2000" dirty="0" smtClean="0"/>
              <a:t> Total AI / AN K-12 student population nationwide is about @ </a:t>
            </a:r>
            <a:r>
              <a:rPr lang="en-US" sz="2000" dirty="0"/>
              <a:t>650,000 </a:t>
            </a:r>
          </a:p>
          <a:p>
            <a:pPr lvl="1" algn="just"/>
            <a:endParaRPr lang="en-US" sz="2000" dirty="0" smtClean="0"/>
          </a:p>
          <a:p>
            <a:pPr marL="800100" lvl="1" indent="-342900" algn="just">
              <a:buFont typeface="Wingdings" panose="05000000000000000000" pitchFamily="2" charset="2"/>
              <a:buChar char="Ø"/>
            </a:pPr>
            <a:r>
              <a:rPr lang="en-US" sz="2000" dirty="0" smtClean="0"/>
              <a:t> Only 1.2 % of K-12 students nationwide, but in 5 states, </a:t>
            </a:r>
            <a:r>
              <a:rPr lang="en-US" sz="2000" dirty="0"/>
              <a:t>&gt;</a:t>
            </a:r>
            <a:r>
              <a:rPr lang="en-US" sz="2000" dirty="0" smtClean="0"/>
              <a:t> 10%:</a:t>
            </a:r>
          </a:p>
          <a:p>
            <a:pPr lvl="1" algn="just"/>
            <a:r>
              <a:rPr lang="en-US" sz="2000" dirty="0" smtClean="0"/>
              <a:t>	Alaska, Oklahoma, Montana, New Mexico &amp; South Dakota</a:t>
            </a:r>
          </a:p>
          <a:p>
            <a:pPr marL="800100" lvl="1" indent="-342900" algn="just">
              <a:buFont typeface="Wingdings" panose="05000000000000000000" pitchFamily="2" charset="2"/>
              <a:buChar char="Ø"/>
            </a:pPr>
            <a:endParaRPr lang="en-US" sz="2000" dirty="0"/>
          </a:p>
          <a:p>
            <a:pPr marL="800100" lvl="1" indent="-342900" algn="just">
              <a:buFont typeface="Wingdings" panose="05000000000000000000" pitchFamily="2" charset="2"/>
              <a:buChar char="Ø"/>
            </a:pPr>
            <a:r>
              <a:rPr lang="en-US" sz="2000" dirty="0" smtClean="0"/>
              <a:t>Over 90% AI /AN K-12 students attend state public schools; </a:t>
            </a:r>
          </a:p>
          <a:p>
            <a:pPr lvl="2" algn="just"/>
            <a:r>
              <a:rPr lang="en-US" sz="2000" dirty="0"/>
              <a:t>	</a:t>
            </a:r>
            <a:r>
              <a:rPr lang="en-US" sz="2000" dirty="0" smtClean="0"/>
              <a:t>less than 10% attend BIE-funded schools</a:t>
            </a:r>
          </a:p>
          <a:p>
            <a:pPr lvl="1" algn="just"/>
            <a:endParaRPr lang="en-US" sz="2000" dirty="0"/>
          </a:p>
          <a:p>
            <a:pPr lvl="1" algn="ctr"/>
            <a:r>
              <a:rPr lang="en-US" sz="2000" dirty="0">
                <a:hlinkClick r:id="rId3"/>
              </a:rPr>
              <a:t>http://www.ncai.org/about-tribes/demographics</a:t>
            </a:r>
            <a:endParaRPr lang="en-US" sz="2000" dirty="0" smtClean="0"/>
          </a:p>
          <a:p>
            <a:pPr lvl="1" algn="ctr"/>
            <a:endParaRPr lang="en-US" sz="2000" dirty="0"/>
          </a:p>
          <a:p>
            <a:pPr lvl="1" algn="ctr"/>
            <a:r>
              <a:rPr lang="en-US" sz="2000" dirty="0">
                <a:hlinkClick r:id="rId4"/>
              </a:rPr>
              <a:t>http://www.niea.org/our-story/history/information-on-native-students</a:t>
            </a:r>
            <a:r>
              <a:rPr lang="en-US" sz="2000" dirty="0" smtClean="0">
                <a:hlinkClick r:id="rId4"/>
              </a:rPr>
              <a:t>/</a:t>
            </a:r>
            <a:endParaRPr lang="en-US" sz="2000" dirty="0" smtClean="0"/>
          </a:p>
        </p:txBody>
      </p:sp>
      <p:pic>
        <p:nvPicPr>
          <p:cNvPr id="1026" name="Picture 2" descr="C:\Users\melody\AppData\Local\Microsoft\Windows\Temporary Internet Files\Content.IE5\293MNFX6\outline-map-united-states-detailed-showing-state-borders-great-lakes-major-bays-30332727[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1609915"/>
            <a:ext cx="1629908" cy="1073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75857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 calcmode="lin" valueType="num">
                                      <p:cBhvr additive="base">
                                        <p:cTn id="22"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additive="base">
                                        <p:cTn id="2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 calcmode="lin" valueType="num">
                                      <p:cBhvr additive="base">
                                        <p:cTn id="32"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 calcmode="lin" valueType="num">
                                      <p:cBhvr additive="base">
                                        <p:cTn id="38"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 calcmode="lin" valueType="num">
                                      <p:cBhvr additive="base">
                                        <p:cTn id="42"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5">
                                            <p:txEl>
                                              <p:pRg st="12" end="12"/>
                                            </p:txEl>
                                          </p:spTgt>
                                        </p:tgtEl>
                                        <p:attrNameLst>
                                          <p:attrName>style.visibility</p:attrName>
                                        </p:attrNameLst>
                                      </p:cBhvr>
                                      <p:to>
                                        <p:strVal val="visible"/>
                                      </p:to>
                                    </p:set>
                                    <p:anim calcmode="lin" valueType="num">
                                      <p:cBhvr additive="base">
                                        <p:cTn id="48"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5">
                                            <p:txEl>
                                              <p:pRg st="14" end="14"/>
                                            </p:txEl>
                                          </p:spTgt>
                                        </p:tgtEl>
                                        <p:attrNameLst>
                                          <p:attrName>style.visibility</p:attrName>
                                        </p:attrNameLst>
                                      </p:cBhvr>
                                      <p:to>
                                        <p:strVal val="visible"/>
                                      </p:to>
                                    </p:set>
                                    <p:anim calcmode="lin" valueType="num">
                                      <p:cBhvr additive="base">
                                        <p:cTn id="54"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19</a:t>
            </a:r>
            <a:endParaRPr lang="en-US" sz="2000" dirty="0">
              <a:latin typeface="Palatino Linotype" panose="02040502050505030304" pitchFamily="18" charset="0"/>
            </a:endParaRPr>
          </a:p>
        </p:txBody>
      </p:sp>
      <p:sp>
        <p:nvSpPr>
          <p:cNvPr id="5" name="TextBox 4"/>
          <p:cNvSpPr txBox="1"/>
          <p:nvPr/>
        </p:nvSpPr>
        <p:spPr>
          <a:xfrm>
            <a:off x="-131779" y="1752600"/>
            <a:ext cx="9220200" cy="4524315"/>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(1990s)</a:t>
            </a:r>
          </a:p>
          <a:p>
            <a:pPr marL="914400" lvl="1" indent="-457200" algn="just">
              <a:buFont typeface="Arial" panose="020B0604020202020204" pitchFamily="34" charset="0"/>
              <a:buChar char="•"/>
            </a:pPr>
            <a:r>
              <a:rPr lang="en-US" sz="3200" dirty="0" smtClean="0"/>
              <a:t>1991 </a:t>
            </a:r>
            <a:r>
              <a:rPr lang="en-US" sz="3200" i="1" dirty="0" smtClean="0"/>
              <a:t>Indian Nations at Risk Report</a:t>
            </a:r>
          </a:p>
          <a:p>
            <a:pPr marL="1371600" lvl="2" indent="-457200" algn="just">
              <a:buFont typeface="Arial" panose="020B0604020202020204" pitchFamily="34" charset="0"/>
              <a:buChar char="•"/>
            </a:pPr>
            <a:r>
              <a:rPr lang="en-US" sz="3200" dirty="0" smtClean="0"/>
              <a:t>Recommends state-tribal</a:t>
            </a:r>
          </a:p>
          <a:p>
            <a:pPr lvl="2" algn="just"/>
            <a:r>
              <a:rPr lang="en-US" sz="3200" dirty="0"/>
              <a:t>	</a:t>
            </a:r>
            <a:r>
              <a:rPr lang="en-US" sz="3200" dirty="0" smtClean="0"/>
              <a:t> governmental partnerships</a:t>
            </a:r>
          </a:p>
          <a:p>
            <a:pPr lvl="2" algn="just"/>
            <a:r>
              <a:rPr lang="en-US" sz="3200" dirty="0" smtClean="0"/>
              <a:t>	 in public school education </a:t>
            </a:r>
          </a:p>
          <a:p>
            <a:pPr lvl="2" algn="just"/>
            <a:endParaRPr lang="en-US" sz="3200" dirty="0" smtClean="0"/>
          </a:p>
          <a:p>
            <a:pPr marL="914400" lvl="1" indent="-457200" algn="just">
              <a:buFont typeface="Arial" panose="020B0604020202020204" pitchFamily="34" charset="0"/>
              <a:buChar char="•"/>
            </a:pPr>
            <a:r>
              <a:rPr lang="en-US" sz="3200" dirty="0" smtClean="0"/>
              <a:t>1994 ESEA Reauthorization</a:t>
            </a:r>
          </a:p>
          <a:p>
            <a:pPr marL="1371600" lvl="2" indent="-457200">
              <a:buFont typeface="Arial" panose="020B0604020202020204" pitchFamily="34" charset="0"/>
              <a:buChar char="•"/>
            </a:pPr>
            <a:r>
              <a:rPr lang="en-US" sz="3200" dirty="0" smtClean="0"/>
              <a:t>Authorization for direct funding for TEDs through US Department of Education  </a:t>
            </a: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0040" y="2133600"/>
            <a:ext cx="1924050" cy="2371725"/>
          </a:xfrm>
          <a:prstGeom prst="rect">
            <a:avLst/>
          </a:prstGeom>
        </p:spPr>
      </p:pic>
    </p:spTree>
    <p:extLst>
      <p:ext uri="{BB962C8B-B14F-4D97-AF65-F5344CB8AC3E}">
        <p14:creationId xmlns:p14="http://schemas.microsoft.com/office/powerpoint/2010/main" val="27066077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ircle(in)">
                                      <p:cBhvr>
                                        <p:cTn id="21" dur="2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1000"/>
                                        <p:tgtEl>
                                          <p:spTgt spid="5">
                                            <p:txEl>
                                              <p:pRg st="4" end="4"/>
                                            </p:txEl>
                                          </p:spTgt>
                                        </p:tgtEl>
                                      </p:cBhvr>
                                    </p:animEffect>
                                    <p:anim calcmode="lin" valueType="num">
                                      <p:cBhvr>
                                        <p:cTn id="3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1000"/>
                                        <p:tgtEl>
                                          <p:spTgt spid="5">
                                            <p:txEl>
                                              <p:pRg st="6" end="6"/>
                                            </p:txEl>
                                          </p:spTgt>
                                        </p:tgtEl>
                                      </p:cBhvr>
                                    </p:animEffect>
                                    <p:anim calcmode="lin" valueType="num">
                                      <p:cBhvr>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5">
                                            <p:txEl>
                                              <p:pRg st="7" end="7"/>
                                            </p:txEl>
                                          </p:spTgt>
                                        </p:tgtEl>
                                        <p:attrNameLst>
                                          <p:attrName>style.visibility</p:attrName>
                                        </p:attrNameLst>
                                      </p:cBhvr>
                                      <p:to>
                                        <p:strVal val="visible"/>
                                      </p:to>
                                    </p:set>
                                    <p:animEffect transition="in" filter="fade">
                                      <p:cBhvr>
                                        <p:cTn id="50" dur="1000"/>
                                        <p:tgtEl>
                                          <p:spTgt spid="5">
                                            <p:txEl>
                                              <p:pRg st="7" end="7"/>
                                            </p:txEl>
                                          </p:spTgt>
                                        </p:tgtEl>
                                      </p:cBhvr>
                                    </p:animEffect>
                                    <p:anim calcmode="lin" valueType="num">
                                      <p:cBhvr>
                                        <p:cTn id="51"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20</a:t>
            </a:r>
            <a:endParaRPr lang="en-US" sz="2000" dirty="0">
              <a:latin typeface="Palatino Linotype" panose="02040502050505030304" pitchFamily="18" charset="0"/>
            </a:endParaRPr>
          </a:p>
        </p:txBody>
      </p:sp>
      <p:sp>
        <p:nvSpPr>
          <p:cNvPr id="5" name="TextBox 4"/>
          <p:cNvSpPr txBox="1"/>
          <p:nvPr/>
        </p:nvSpPr>
        <p:spPr>
          <a:xfrm>
            <a:off x="-131779" y="1752600"/>
            <a:ext cx="9220200" cy="4031873"/>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(2000s)</a:t>
            </a:r>
          </a:p>
          <a:p>
            <a:pPr marL="914400" lvl="1" indent="-457200" algn="just">
              <a:buFont typeface="Arial" panose="020B0604020202020204" pitchFamily="34" charset="0"/>
              <a:buChar char="•"/>
            </a:pPr>
            <a:r>
              <a:rPr lang="en-US" sz="3200" dirty="0" smtClean="0"/>
              <a:t>2001 ESEA Reauthorization (NCLB)</a:t>
            </a:r>
            <a:endParaRPr lang="en-US" sz="3200" i="1" dirty="0" smtClean="0"/>
          </a:p>
          <a:p>
            <a:pPr marL="1371600" lvl="2" indent="-457200">
              <a:buFont typeface="Arial" panose="020B0604020202020204" pitchFamily="34" charset="0"/>
              <a:buChar char="•"/>
            </a:pPr>
            <a:r>
              <a:rPr lang="en-US" sz="3200" dirty="0" smtClean="0"/>
              <a:t>Strengthened provisions for tribal accreditation of certain BIE-funded schools</a:t>
            </a:r>
          </a:p>
          <a:p>
            <a:pPr marL="1371600" lvl="2" indent="-457200">
              <a:buFont typeface="Arial" panose="020B0604020202020204" pitchFamily="34" charset="0"/>
              <a:buChar char="•"/>
            </a:pPr>
            <a:r>
              <a:rPr lang="en-US" sz="3200" dirty="0" smtClean="0"/>
              <a:t>Retained both TED direct funding authorizations</a:t>
            </a:r>
          </a:p>
          <a:p>
            <a:pPr lvl="2" algn="just"/>
            <a:endParaRPr lang="en-US" sz="3200" dirty="0" smtClean="0"/>
          </a:p>
          <a:p>
            <a:pPr marL="914400" lvl="1" indent="-457200" algn="just">
              <a:buFont typeface="Arial" panose="020B0604020202020204" pitchFamily="34" charset="0"/>
              <a:buChar char="•"/>
            </a:pPr>
            <a:r>
              <a:rPr lang="en-US" sz="3200" dirty="0" smtClean="0"/>
              <a:t>FY 2015 1</a:t>
            </a:r>
            <a:r>
              <a:rPr lang="en-US" sz="3200" baseline="30000" dirty="0" smtClean="0"/>
              <a:t>st</a:t>
            </a:r>
            <a:r>
              <a:rPr lang="en-US" sz="3200" dirty="0" smtClean="0"/>
              <a:t> appropriations for TEDs   </a:t>
            </a:r>
            <a:endParaRPr lang="en-US" sz="3200" dirty="0"/>
          </a:p>
        </p:txBody>
      </p:sp>
    </p:spTree>
    <p:extLst>
      <p:ext uri="{BB962C8B-B14F-4D97-AF65-F5344CB8AC3E}">
        <p14:creationId xmlns:p14="http://schemas.microsoft.com/office/powerpoint/2010/main" val="22860760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21</a:t>
            </a:r>
            <a:endParaRPr lang="en-US" sz="2000" dirty="0">
              <a:latin typeface="Palatino Linotype" panose="02040502050505030304" pitchFamily="18" charset="0"/>
            </a:endParaRPr>
          </a:p>
        </p:txBody>
      </p:sp>
      <p:sp>
        <p:nvSpPr>
          <p:cNvPr id="5" name="TextBox 4"/>
          <p:cNvSpPr txBox="1"/>
          <p:nvPr/>
        </p:nvSpPr>
        <p:spPr>
          <a:xfrm>
            <a:off x="-76200" y="1677638"/>
            <a:ext cx="9220200" cy="4524315"/>
          </a:xfrm>
          <a:prstGeom prst="rect">
            <a:avLst/>
          </a:prstGeom>
          <a:noFill/>
        </p:spPr>
        <p:txBody>
          <a:bodyPr wrap="square" rtlCol="0">
            <a:spAutoFit/>
          </a:bodyPr>
          <a:lstStyle/>
          <a:p>
            <a:pPr marL="342900" indent="-342900" algn="just">
              <a:buFont typeface="Wingdings" panose="05000000000000000000" pitchFamily="2" charset="2"/>
              <a:buChar char="Ø"/>
            </a:pPr>
            <a:r>
              <a:rPr lang="en-US" sz="3200" dirty="0" smtClean="0"/>
              <a:t>Self-Determination Era (2000s)</a:t>
            </a:r>
          </a:p>
          <a:p>
            <a:pPr marL="914400" lvl="1" indent="-457200" algn="just">
              <a:buFont typeface="Arial" panose="020B0604020202020204" pitchFamily="34" charset="0"/>
              <a:buChar char="•"/>
            </a:pPr>
            <a:r>
              <a:rPr lang="en-US" sz="3200" dirty="0" smtClean="0"/>
              <a:t>2015 ESEA Reauthorization (ESSA)</a:t>
            </a:r>
          </a:p>
          <a:p>
            <a:pPr marL="1371600" lvl="2" indent="-457200" algn="just">
              <a:buFont typeface="Arial" panose="020B0604020202020204" pitchFamily="34" charset="0"/>
              <a:buChar char="•"/>
            </a:pPr>
            <a:r>
              <a:rPr lang="en-US" sz="3200" dirty="0" smtClean="0"/>
              <a:t>Requires states to consult with tribes </a:t>
            </a:r>
          </a:p>
          <a:p>
            <a:pPr lvl="2" algn="just"/>
            <a:r>
              <a:rPr lang="en-US" sz="3200" dirty="0"/>
              <a:t>	</a:t>
            </a:r>
            <a:r>
              <a:rPr lang="en-US" sz="3200" dirty="0" smtClean="0"/>
              <a:t>for Title I funding</a:t>
            </a:r>
          </a:p>
          <a:p>
            <a:pPr marL="1371600" lvl="2" indent="-457200" algn="just">
              <a:buFont typeface="Arial" panose="020B0604020202020204" pitchFamily="34" charset="0"/>
              <a:buChar char="•"/>
            </a:pPr>
            <a:r>
              <a:rPr lang="en-US" sz="3200" dirty="0" smtClean="0"/>
              <a:t>Makes permanent State-Tribal </a:t>
            </a:r>
          </a:p>
          <a:p>
            <a:pPr lvl="2" algn="just"/>
            <a:r>
              <a:rPr lang="en-US" sz="3200" dirty="0"/>
              <a:t>	</a:t>
            </a:r>
            <a:r>
              <a:rPr lang="en-US" sz="3200" dirty="0" smtClean="0"/>
              <a:t>Education Partnership grant program</a:t>
            </a:r>
          </a:p>
          <a:p>
            <a:pPr marL="1371600" lvl="2" indent="-457200" algn="just">
              <a:buFont typeface="Arial" panose="020B0604020202020204" pitchFamily="34" charset="0"/>
              <a:buChar char="•"/>
            </a:pPr>
            <a:r>
              <a:rPr lang="en-US" sz="3200" dirty="0" smtClean="0"/>
              <a:t>Requires LEAs to consult with tribes for </a:t>
            </a:r>
          </a:p>
          <a:p>
            <a:pPr lvl="2" algn="just"/>
            <a:r>
              <a:rPr lang="en-US" sz="3200" dirty="0"/>
              <a:t>	</a:t>
            </a:r>
            <a:r>
              <a:rPr lang="en-US" sz="3200" dirty="0" smtClean="0"/>
              <a:t>all funding &amp; specifically for Formula Grants</a:t>
            </a:r>
          </a:p>
          <a:p>
            <a:pPr marL="1371600" lvl="2" indent="-457200" algn="just">
              <a:buFont typeface="Arial" panose="020B0604020202020204" pitchFamily="34" charset="0"/>
              <a:buChar char="•"/>
            </a:pPr>
            <a:r>
              <a:rPr lang="en-US" sz="3200" dirty="0" smtClean="0"/>
              <a:t>Requires BIE to consult with tribes for Title VI </a:t>
            </a:r>
            <a:endParaRPr lang="en-US" sz="3200" dirty="0"/>
          </a:p>
        </p:txBody>
      </p:sp>
    </p:spTree>
    <p:extLst>
      <p:ext uri="{BB962C8B-B14F-4D97-AF65-F5344CB8AC3E}">
        <p14:creationId xmlns:p14="http://schemas.microsoft.com/office/powerpoint/2010/main" val="381300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1000"/>
                                        <p:tgtEl>
                                          <p:spTgt spid="5">
                                            <p:txEl>
                                              <p:pRg st="5" end="5"/>
                                            </p:txEl>
                                          </p:spTgt>
                                        </p:tgtEl>
                                      </p:cBhvr>
                                    </p:animEffect>
                                    <p:anim calcmode="lin" valueType="num">
                                      <p:cBhvr>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Effect transition="in" filter="fade">
                                      <p:cBhvr>
                                        <p:cTn id="45" dur="1000"/>
                                        <p:tgtEl>
                                          <p:spTgt spid="5">
                                            <p:txEl>
                                              <p:pRg st="6" end="6"/>
                                            </p:txEl>
                                          </p:spTgt>
                                        </p:tgtEl>
                                      </p:cBhvr>
                                    </p:animEffect>
                                    <p:anim calcmode="lin" valueType="num">
                                      <p:cBhvr>
                                        <p:cTn id="4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5">
                                            <p:txEl>
                                              <p:pRg st="7" end="7"/>
                                            </p:txEl>
                                          </p:spTgt>
                                        </p:tgtEl>
                                        <p:attrNameLst>
                                          <p:attrName>style.visibility</p:attrName>
                                        </p:attrNameLst>
                                      </p:cBhvr>
                                      <p:to>
                                        <p:strVal val="visible"/>
                                      </p:to>
                                    </p:set>
                                    <p:animEffect transition="in" filter="fade">
                                      <p:cBhvr>
                                        <p:cTn id="50" dur="1000"/>
                                        <p:tgtEl>
                                          <p:spTgt spid="5">
                                            <p:txEl>
                                              <p:pRg st="7" end="7"/>
                                            </p:txEl>
                                          </p:spTgt>
                                        </p:tgtEl>
                                      </p:cBhvr>
                                    </p:animEffect>
                                    <p:anim calcmode="lin" valueType="num">
                                      <p:cBhvr>
                                        <p:cTn id="51"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5">
                                            <p:txEl>
                                              <p:pRg st="8" end="8"/>
                                            </p:txEl>
                                          </p:spTgt>
                                        </p:tgtEl>
                                        <p:attrNameLst>
                                          <p:attrName>style.visibility</p:attrName>
                                        </p:attrNameLst>
                                      </p:cBhvr>
                                      <p:to>
                                        <p:strVal val="visible"/>
                                      </p:to>
                                    </p:set>
                                    <p:animEffect transition="in" filter="fade">
                                      <p:cBhvr>
                                        <p:cTn id="57" dur="1000"/>
                                        <p:tgtEl>
                                          <p:spTgt spid="5">
                                            <p:txEl>
                                              <p:pRg st="8" end="8"/>
                                            </p:txEl>
                                          </p:spTgt>
                                        </p:tgtEl>
                                      </p:cBhvr>
                                    </p:animEffect>
                                    <p:anim calcmode="lin" valueType="num">
                                      <p:cBhvr>
                                        <p:cTn id="5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smtClean="0">
                <a:latin typeface="+mj-lt"/>
              </a:rPr>
              <a:t>Present Federal Indian Education Laws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22</a:t>
            </a:r>
            <a:endParaRPr lang="en-US" sz="2000" dirty="0">
              <a:latin typeface="Palatino Linotype" panose="02040502050505030304" pitchFamily="18" charset="0"/>
            </a:endParaRPr>
          </a:p>
        </p:txBody>
      </p:sp>
      <p:sp>
        <p:nvSpPr>
          <p:cNvPr id="5" name="TextBox 4"/>
          <p:cNvSpPr txBox="1"/>
          <p:nvPr/>
        </p:nvSpPr>
        <p:spPr>
          <a:xfrm>
            <a:off x="-76200" y="2438400"/>
            <a:ext cx="9220200" cy="4031873"/>
          </a:xfrm>
          <a:prstGeom prst="rect">
            <a:avLst/>
          </a:prstGeom>
          <a:noFill/>
        </p:spPr>
        <p:txBody>
          <a:bodyPr wrap="square" rtlCol="0">
            <a:spAutoFit/>
          </a:bodyPr>
          <a:lstStyle/>
          <a:p>
            <a:pPr marL="914400" lvl="1" indent="-457200" algn="just">
              <a:buFont typeface="Wingdings" panose="05000000000000000000" pitchFamily="2" charset="2"/>
              <a:buChar char="Ø"/>
            </a:pPr>
            <a:endParaRPr lang="en-US" sz="3200" dirty="0" smtClean="0"/>
          </a:p>
          <a:p>
            <a:pPr marL="914400" lvl="1" indent="-457200" algn="just">
              <a:buFont typeface="Wingdings" panose="05000000000000000000" pitchFamily="2" charset="2"/>
              <a:buChar char="Ø"/>
            </a:pPr>
            <a:r>
              <a:rPr lang="en-US" sz="3200" dirty="0" smtClean="0"/>
              <a:t>2015 ESSA Title I consultation requirement</a:t>
            </a:r>
          </a:p>
          <a:p>
            <a:pPr marL="1371600" lvl="2" indent="-457200" algn="just">
              <a:buFont typeface="Arial" panose="020B0604020202020204" pitchFamily="34" charset="0"/>
              <a:buChar char="•"/>
            </a:pPr>
            <a:r>
              <a:rPr lang="en-US" sz="3200" dirty="0" smtClean="0"/>
              <a:t>Current annual appropriations </a:t>
            </a:r>
          </a:p>
          <a:p>
            <a:pPr lvl="2" algn="just"/>
            <a:r>
              <a:rPr lang="en-US" sz="3200" dirty="0"/>
              <a:t>	</a:t>
            </a:r>
            <a:r>
              <a:rPr lang="en-US" sz="3200" dirty="0" smtClean="0"/>
              <a:t>- for JOM @ &lt; $4 million</a:t>
            </a:r>
          </a:p>
          <a:p>
            <a:pPr lvl="2" algn="just"/>
            <a:r>
              <a:rPr lang="en-US" sz="3200" dirty="0"/>
              <a:t>	</a:t>
            </a:r>
            <a:r>
              <a:rPr lang="en-US" sz="3200" dirty="0" smtClean="0"/>
              <a:t>- for IEA Formula Grants @ $100 million</a:t>
            </a:r>
          </a:p>
          <a:p>
            <a:pPr lvl="2" algn="just"/>
            <a:r>
              <a:rPr lang="en-US" sz="3200" dirty="0"/>
              <a:t>	</a:t>
            </a:r>
            <a:r>
              <a:rPr lang="en-US" sz="3200" dirty="0" smtClean="0"/>
              <a:t>- for Title I @</a:t>
            </a:r>
          </a:p>
          <a:p>
            <a:pPr lvl="2" algn="just"/>
            <a:r>
              <a:rPr lang="en-US" sz="3200" dirty="0" smtClean="0"/>
              <a:t>			$16 billion</a:t>
            </a:r>
          </a:p>
          <a:p>
            <a:pPr lvl="2" algn="just"/>
            <a:r>
              <a:rPr lang="en-US" sz="3200" dirty="0" smtClean="0"/>
              <a:t> </a:t>
            </a: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015248">
            <a:off x="6478102" y="1835437"/>
            <a:ext cx="1445733" cy="1036563"/>
          </a:xfrm>
          <a:prstGeom prst="rect">
            <a:avLst/>
          </a:prstGeom>
        </p:spPr>
      </p:pic>
    </p:spTree>
    <p:extLst>
      <p:ext uri="{BB962C8B-B14F-4D97-AF65-F5344CB8AC3E}">
        <p14:creationId xmlns:p14="http://schemas.microsoft.com/office/powerpoint/2010/main" val="7345326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2"/>
                                        </p:tgtEl>
                                      </p:cBhvr>
                                    </p:animEffect>
                                    <p:animScale>
                                      <p:cBhvr>
                                        <p:cTn id="17" dur="250" autoRev="1" fill="hold"/>
                                        <p:tgtEl>
                                          <p:spTgt spid="2"/>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1000"/>
                                        <p:tgtEl>
                                          <p:spTgt spid="5">
                                            <p:txEl>
                                              <p:pRg st="1" end="1"/>
                                            </p:txEl>
                                          </p:spTgt>
                                        </p:tgtEl>
                                      </p:cBhvr>
                                    </p:animEffect>
                                    <p:anim calcmode="lin" valueType="num">
                                      <p:cBhvr>
                                        <p:cTn id="2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1000"/>
                                        <p:tgtEl>
                                          <p:spTgt spid="5">
                                            <p:txEl>
                                              <p:pRg st="2" end="2"/>
                                            </p:txEl>
                                          </p:spTgt>
                                        </p:tgtEl>
                                      </p:cBhvr>
                                    </p:animEffect>
                                    <p:anim calcmode="lin" valueType="num">
                                      <p:cBhvr>
                                        <p:cTn id="3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1000"/>
                                        <p:tgtEl>
                                          <p:spTgt spid="5">
                                            <p:txEl>
                                              <p:pRg st="3" end="3"/>
                                            </p:txEl>
                                          </p:spTgt>
                                        </p:tgtEl>
                                      </p:cBhvr>
                                    </p:animEffect>
                                    <p:anim calcmode="lin" valueType="num">
                                      <p:cBhvr>
                                        <p:cTn id="3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fade">
                                      <p:cBhvr>
                                        <p:cTn id="43" dur="1000"/>
                                        <p:tgtEl>
                                          <p:spTgt spid="5">
                                            <p:txEl>
                                              <p:pRg st="4" end="4"/>
                                            </p:txEl>
                                          </p:spTgt>
                                        </p:tgtEl>
                                      </p:cBhvr>
                                    </p:animEffect>
                                    <p:anim calcmode="lin" valueType="num">
                                      <p:cBhvr>
                                        <p:cTn id="4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5">
                                            <p:txEl>
                                              <p:pRg st="5" end="5"/>
                                            </p:txEl>
                                          </p:spTgt>
                                        </p:tgtEl>
                                        <p:attrNameLst>
                                          <p:attrName>style.visibility</p:attrName>
                                        </p:attrNameLst>
                                      </p:cBhvr>
                                      <p:to>
                                        <p:strVal val="visible"/>
                                      </p:to>
                                    </p:set>
                                    <p:anim calcmode="lin" valueType="num">
                                      <p:cBhvr>
                                        <p:cTn id="50"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1"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2" dur="500"/>
                                        <p:tgtEl>
                                          <p:spTgt spid="5">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5">
                                            <p:txEl>
                                              <p:pRg st="6" end="6"/>
                                            </p:txEl>
                                          </p:spTgt>
                                        </p:tgtEl>
                                        <p:attrNameLst>
                                          <p:attrName>style.visibility</p:attrName>
                                        </p:attrNameLst>
                                      </p:cBhvr>
                                      <p:to>
                                        <p:strVal val="visible"/>
                                      </p:to>
                                    </p:set>
                                    <p:anim calcmode="lin" valueType="num">
                                      <p:cBhvr>
                                        <p:cTn id="5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9" dur="500"/>
                                        <p:tgtEl>
                                          <p:spTgt spid="5">
                                            <p:txEl>
                                              <p:pRg st="6" end="6"/>
                                            </p:txEl>
                                          </p:spTgt>
                                        </p:tgtEl>
                                      </p:cBhvr>
                                    </p:animEffect>
                                  </p:childTnLst>
                                </p:cTn>
                              </p:par>
                              <p:par>
                                <p:cTn id="60" presetID="26" presetClass="emph" presetSubtype="0" fill="hold" nodeType="withEffect">
                                  <p:stCondLst>
                                    <p:cond delay="0"/>
                                  </p:stCondLst>
                                  <p:childTnLst>
                                    <p:animEffect transition="out" filter="fade">
                                      <p:cBhvr>
                                        <p:cTn id="61" dur="500" tmFilter="0, 0; .2, .5; .8, .5; 1, 0"/>
                                        <p:tgtEl>
                                          <p:spTgt spid="5">
                                            <p:txEl>
                                              <p:pRg st="6" end="6"/>
                                            </p:txEl>
                                          </p:spTgt>
                                        </p:tgtEl>
                                      </p:cBhvr>
                                    </p:animEffect>
                                    <p:animScale>
                                      <p:cBhvr>
                                        <p:cTn id="62" dur="250" autoRev="1" fill="hold"/>
                                        <p:tgtEl>
                                          <p:spTgt spid="5">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r>
              <a:rPr lang="en-US" sz="3200" b="1" u="sng" dirty="0"/>
              <a:t>Present Federal Indian Education </a:t>
            </a:r>
            <a:r>
              <a:rPr lang="en-US" sz="3200" b="1" u="sng" dirty="0" smtClean="0"/>
              <a:t>L</a:t>
            </a:r>
            <a:r>
              <a:rPr lang="en-US" sz="3200" b="1" u="sng" dirty="0" smtClean="0">
                <a:latin typeface="+mj-lt"/>
              </a:rPr>
              <a:t>aws &amp; Policies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23</a:t>
            </a:r>
            <a:endParaRPr lang="en-US" sz="2000" dirty="0">
              <a:latin typeface="Palatino Linotype" panose="02040502050505030304" pitchFamily="18" charset="0"/>
            </a:endParaRPr>
          </a:p>
        </p:txBody>
      </p:sp>
      <p:sp>
        <p:nvSpPr>
          <p:cNvPr id="5" name="TextBox 4"/>
          <p:cNvSpPr txBox="1"/>
          <p:nvPr/>
        </p:nvSpPr>
        <p:spPr>
          <a:xfrm>
            <a:off x="-78971" y="2486021"/>
            <a:ext cx="9220200" cy="3539430"/>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2015 ESSA Title I consultation requirement</a:t>
            </a:r>
          </a:p>
          <a:p>
            <a:pPr marL="1371600" lvl="2" indent="-457200" algn="just">
              <a:buFont typeface="Arial" panose="020B0604020202020204" pitchFamily="34" charset="0"/>
              <a:buChar char="•"/>
            </a:pPr>
            <a:r>
              <a:rPr lang="en-US" sz="3200" dirty="0" smtClean="0"/>
              <a:t>Most federal laws require </a:t>
            </a:r>
            <a:r>
              <a:rPr lang="en-US" sz="3200" u="sng" dirty="0" smtClean="0"/>
              <a:t>federal</a:t>
            </a:r>
            <a:r>
              <a:rPr lang="en-US" sz="3200" dirty="0" smtClean="0"/>
              <a:t> agencies </a:t>
            </a:r>
          </a:p>
          <a:p>
            <a:pPr lvl="2" algn="just" defTabSz="457200"/>
            <a:r>
              <a:rPr lang="en-US" sz="3200" dirty="0" smtClean="0"/>
              <a:t>	to consult with tribes</a:t>
            </a:r>
          </a:p>
          <a:p>
            <a:pPr marL="1371600" lvl="2" indent="-457200" algn="just">
              <a:buFont typeface="Arial" panose="020B0604020202020204" pitchFamily="34" charset="0"/>
              <a:buChar char="•"/>
            </a:pPr>
            <a:r>
              <a:rPr lang="en-US" sz="3200" dirty="0" smtClean="0"/>
              <a:t>Some federal laws have optional, voluntary state-tribal partnership arrangements</a:t>
            </a:r>
          </a:p>
          <a:p>
            <a:pPr marL="1371600" lvl="2" indent="-457200" algn="just">
              <a:buFont typeface="Arial" panose="020B0604020202020204" pitchFamily="34" charset="0"/>
              <a:buChar char="•"/>
            </a:pPr>
            <a:r>
              <a:rPr lang="en-US" sz="3200" dirty="0" smtClean="0"/>
              <a:t>No other federal law requires </a:t>
            </a:r>
            <a:r>
              <a:rPr lang="en-US" sz="3200" u="sng" dirty="0" smtClean="0"/>
              <a:t>states</a:t>
            </a:r>
            <a:r>
              <a:rPr lang="en-US" sz="3200" dirty="0" smtClean="0"/>
              <a:t> to consult with tribes as a condition of getting federal $$ </a:t>
            </a:r>
            <a:endParaRPr lang="en-US" sz="32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75389">
            <a:off x="7490947" y="2202037"/>
            <a:ext cx="1614232" cy="619830"/>
          </a:xfrm>
          <a:prstGeom prst="rect">
            <a:avLst/>
          </a:prstGeom>
        </p:spPr>
      </p:pic>
    </p:spTree>
    <p:extLst>
      <p:ext uri="{BB962C8B-B14F-4D97-AF65-F5344CB8AC3E}">
        <p14:creationId xmlns:p14="http://schemas.microsoft.com/office/powerpoint/2010/main" val="4597646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2000"/>
                                        <p:tgtEl>
                                          <p:spTgt spid="2"/>
                                        </p:tgtEl>
                                      </p:cBhvr>
                                    </p:animEffect>
                                    <p:anim calcmode="lin" valueType="num">
                                      <p:cBhvr>
                                        <p:cTn id="41" dur="2000" fill="hold"/>
                                        <p:tgtEl>
                                          <p:spTgt spid="2"/>
                                        </p:tgtEl>
                                        <p:attrNameLst>
                                          <p:attrName>style.rotation</p:attrName>
                                        </p:attrNameLst>
                                      </p:cBhvr>
                                      <p:tavLst>
                                        <p:tav tm="0">
                                          <p:val>
                                            <p:fltVal val="720"/>
                                          </p:val>
                                        </p:tav>
                                        <p:tav tm="100000">
                                          <p:val>
                                            <p:fltVal val="0"/>
                                          </p:val>
                                        </p:tav>
                                      </p:tavLst>
                                    </p:anim>
                                    <p:anim calcmode="lin" valueType="num">
                                      <p:cBhvr>
                                        <p:cTn id="42" dur="2000" fill="hold"/>
                                        <p:tgtEl>
                                          <p:spTgt spid="2"/>
                                        </p:tgtEl>
                                        <p:attrNameLst>
                                          <p:attrName>ppt_h</p:attrName>
                                        </p:attrNameLst>
                                      </p:cBhvr>
                                      <p:tavLst>
                                        <p:tav tm="0">
                                          <p:val>
                                            <p:fltVal val="0"/>
                                          </p:val>
                                        </p:tav>
                                        <p:tav tm="100000">
                                          <p:val>
                                            <p:strVal val="#ppt_h"/>
                                          </p:val>
                                        </p:tav>
                                      </p:tavLst>
                                    </p:anim>
                                    <p:anim calcmode="lin" valueType="num">
                                      <p:cBhvr>
                                        <p:cTn id="43"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6" presetClass="emph" presetSubtype="0" fill="hold" nodeType="clickEffect">
                                  <p:stCondLst>
                                    <p:cond delay="0"/>
                                  </p:stCondLst>
                                  <p:childTnLst>
                                    <p:animScale>
                                      <p:cBhvr>
                                        <p:cTn id="47" dur="1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What about State Laws ?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24</a:t>
            </a:r>
            <a:endParaRPr lang="en-US" sz="2000" dirty="0">
              <a:latin typeface="Palatino Linotype" panose="02040502050505030304" pitchFamily="18" charset="0"/>
            </a:endParaRPr>
          </a:p>
        </p:txBody>
      </p:sp>
      <p:sp>
        <p:nvSpPr>
          <p:cNvPr id="5" name="TextBox 4"/>
          <p:cNvSpPr txBox="1"/>
          <p:nvPr/>
        </p:nvSpPr>
        <p:spPr>
          <a:xfrm>
            <a:off x="0" y="2514600"/>
            <a:ext cx="9220200" cy="2554545"/>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In 1995, Wisconsin recognized TEDS </a:t>
            </a:r>
          </a:p>
          <a:p>
            <a:pPr lvl="1" algn="just"/>
            <a:r>
              <a:rPr lang="en-US" sz="3200" dirty="0"/>
              <a:t>	 </a:t>
            </a:r>
            <a:r>
              <a:rPr lang="en-US" sz="3200" dirty="0" smtClean="0"/>
              <a:t> in its American Indian Language </a:t>
            </a:r>
          </a:p>
          <a:p>
            <a:pPr lvl="1" algn="just"/>
            <a:r>
              <a:rPr lang="en-US" sz="3200" dirty="0"/>
              <a:t>	 </a:t>
            </a:r>
            <a:r>
              <a:rPr lang="en-US" sz="3200" dirty="0" smtClean="0"/>
              <a:t>   and Culture Education Program </a:t>
            </a:r>
          </a:p>
          <a:p>
            <a:pPr marL="914400" lvl="1" indent="-457200" algn="just">
              <a:buFont typeface="Wingdings" panose="05000000000000000000" pitchFamily="2" charset="2"/>
              <a:buChar char="Ø"/>
            </a:pPr>
            <a:endParaRPr lang="en-US" sz="3200" dirty="0"/>
          </a:p>
          <a:p>
            <a:pPr lvl="1" algn="just"/>
            <a:r>
              <a:rPr lang="en-US" sz="3200" dirty="0" smtClean="0"/>
              <a:t>	Wis. Stat. </a:t>
            </a:r>
            <a:r>
              <a:rPr lang="en-US" sz="3200" dirty="0" smtClean="0">
                <a:latin typeface="Arial"/>
                <a:cs typeface="Arial"/>
              </a:rPr>
              <a:t>§115.71</a:t>
            </a:r>
            <a:r>
              <a:rPr lang="en-US" sz="3200" dirty="0" smtClean="0"/>
              <a:t> </a:t>
            </a:r>
            <a:endParaRPr lang="en-US" sz="3200" dirty="0"/>
          </a:p>
        </p:txBody>
      </p:sp>
      <p:pic>
        <p:nvPicPr>
          <p:cNvPr id="6146" name="Picture 2" descr="C:\Users\melody\AppData\Local\Microsoft\Windows\Temporary Internet Files\Content.IE5\XB91KS4D\Wisconsin_outlin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665" y="3007570"/>
            <a:ext cx="1905000" cy="206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6636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6146"/>
                                        </p:tgtEl>
                                        <p:attrNameLst>
                                          <p:attrName>style.visibility</p:attrName>
                                        </p:attrNameLst>
                                      </p:cBhvr>
                                      <p:to>
                                        <p:strVal val="visible"/>
                                      </p:to>
                                    </p:set>
                                    <p:animEffect transition="in" filter="wipe(down)">
                                      <p:cBhvr>
                                        <p:cTn id="24" dur="580">
                                          <p:stCondLst>
                                            <p:cond delay="0"/>
                                          </p:stCondLst>
                                        </p:cTn>
                                        <p:tgtEl>
                                          <p:spTgt spid="6146"/>
                                        </p:tgtEl>
                                      </p:cBhvr>
                                    </p:animEffect>
                                    <p:anim calcmode="lin" valueType="num">
                                      <p:cBhvr>
                                        <p:cTn id="25"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30" dur="26">
                                          <p:stCondLst>
                                            <p:cond delay="650"/>
                                          </p:stCondLst>
                                        </p:cTn>
                                        <p:tgtEl>
                                          <p:spTgt spid="6146"/>
                                        </p:tgtEl>
                                      </p:cBhvr>
                                      <p:to x="100000" y="60000"/>
                                    </p:animScale>
                                    <p:animScale>
                                      <p:cBhvr>
                                        <p:cTn id="31" dur="166" decel="50000">
                                          <p:stCondLst>
                                            <p:cond delay="676"/>
                                          </p:stCondLst>
                                        </p:cTn>
                                        <p:tgtEl>
                                          <p:spTgt spid="6146"/>
                                        </p:tgtEl>
                                      </p:cBhvr>
                                      <p:to x="100000" y="100000"/>
                                    </p:animScale>
                                    <p:animScale>
                                      <p:cBhvr>
                                        <p:cTn id="32" dur="26">
                                          <p:stCondLst>
                                            <p:cond delay="1312"/>
                                          </p:stCondLst>
                                        </p:cTn>
                                        <p:tgtEl>
                                          <p:spTgt spid="6146"/>
                                        </p:tgtEl>
                                      </p:cBhvr>
                                      <p:to x="100000" y="80000"/>
                                    </p:animScale>
                                    <p:animScale>
                                      <p:cBhvr>
                                        <p:cTn id="33" dur="166" decel="50000">
                                          <p:stCondLst>
                                            <p:cond delay="1338"/>
                                          </p:stCondLst>
                                        </p:cTn>
                                        <p:tgtEl>
                                          <p:spTgt spid="6146"/>
                                        </p:tgtEl>
                                      </p:cBhvr>
                                      <p:to x="100000" y="100000"/>
                                    </p:animScale>
                                    <p:animScale>
                                      <p:cBhvr>
                                        <p:cTn id="34" dur="26">
                                          <p:stCondLst>
                                            <p:cond delay="1642"/>
                                          </p:stCondLst>
                                        </p:cTn>
                                        <p:tgtEl>
                                          <p:spTgt spid="6146"/>
                                        </p:tgtEl>
                                      </p:cBhvr>
                                      <p:to x="100000" y="90000"/>
                                    </p:animScale>
                                    <p:animScale>
                                      <p:cBhvr>
                                        <p:cTn id="35" dur="166" decel="50000">
                                          <p:stCondLst>
                                            <p:cond delay="1668"/>
                                          </p:stCondLst>
                                        </p:cTn>
                                        <p:tgtEl>
                                          <p:spTgt spid="6146"/>
                                        </p:tgtEl>
                                      </p:cBhvr>
                                      <p:to x="100000" y="100000"/>
                                    </p:animScale>
                                    <p:animScale>
                                      <p:cBhvr>
                                        <p:cTn id="36" dur="26">
                                          <p:stCondLst>
                                            <p:cond delay="1808"/>
                                          </p:stCondLst>
                                        </p:cTn>
                                        <p:tgtEl>
                                          <p:spTgt spid="6146"/>
                                        </p:tgtEl>
                                      </p:cBhvr>
                                      <p:to x="100000" y="95000"/>
                                    </p:animScale>
                                    <p:animScale>
                                      <p:cBhvr>
                                        <p:cTn id="37" dur="166" decel="50000">
                                          <p:stCondLst>
                                            <p:cond delay="1834"/>
                                          </p:stCondLst>
                                        </p:cTn>
                                        <p:tgtEl>
                                          <p:spTgt spid="6146"/>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What about State Laws ?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25</a:t>
            </a:r>
            <a:endParaRPr lang="en-US" sz="2000" dirty="0">
              <a:latin typeface="Palatino Linotype" panose="02040502050505030304" pitchFamily="18" charset="0"/>
            </a:endParaRPr>
          </a:p>
        </p:txBody>
      </p:sp>
      <p:sp>
        <p:nvSpPr>
          <p:cNvPr id="5" name="TextBox 4"/>
          <p:cNvSpPr txBox="1"/>
          <p:nvPr/>
        </p:nvSpPr>
        <p:spPr>
          <a:xfrm>
            <a:off x="-28575" y="2057400"/>
            <a:ext cx="9220200" cy="3046988"/>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In 1999, Montana recognized TEDS </a:t>
            </a:r>
          </a:p>
          <a:p>
            <a:pPr lvl="1" algn="just"/>
            <a:r>
              <a:rPr lang="en-US" sz="3200" dirty="0"/>
              <a:t>	</a:t>
            </a:r>
            <a:r>
              <a:rPr lang="en-US" sz="3200" dirty="0" smtClean="0"/>
              <a:t>  in its Indian Education for All </a:t>
            </a:r>
          </a:p>
          <a:p>
            <a:pPr lvl="1" algn="just"/>
            <a:r>
              <a:rPr lang="en-US" sz="3200" dirty="0"/>
              <a:t>	 </a:t>
            </a:r>
            <a:r>
              <a:rPr lang="en-US" sz="3200" dirty="0" smtClean="0"/>
              <a:t>   America Indian Studies Instruction </a:t>
            </a:r>
          </a:p>
          <a:p>
            <a:pPr lvl="1" algn="just"/>
            <a:r>
              <a:rPr lang="en-US" sz="3200" dirty="0"/>
              <a:t> </a:t>
            </a:r>
            <a:r>
              <a:rPr lang="en-US" sz="3200" dirty="0" smtClean="0"/>
              <a:t>          provisions, including in-service training </a:t>
            </a:r>
          </a:p>
          <a:p>
            <a:pPr marL="914400" lvl="1" indent="-457200" algn="just">
              <a:buFont typeface="Wingdings" panose="05000000000000000000" pitchFamily="2" charset="2"/>
              <a:buChar char="Ø"/>
            </a:pPr>
            <a:endParaRPr lang="en-US" sz="3200" dirty="0"/>
          </a:p>
          <a:p>
            <a:pPr lvl="1" algn="just"/>
            <a:r>
              <a:rPr lang="en-US" sz="3200" dirty="0" smtClean="0"/>
              <a:t>	Mont. Code Ann. </a:t>
            </a:r>
            <a:r>
              <a:rPr lang="en-US" sz="3200" dirty="0" smtClean="0">
                <a:latin typeface="Arial"/>
                <a:cs typeface="Arial"/>
              </a:rPr>
              <a:t>§ 20-1-502</a:t>
            </a:r>
            <a:r>
              <a:rPr lang="en-US" sz="3200" dirty="0" smtClean="0"/>
              <a:t> </a:t>
            </a: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9187" y="2178844"/>
            <a:ext cx="1965476" cy="985838"/>
          </a:xfrm>
          <a:prstGeom prst="rect">
            <a:avLst/>
          </a:prstGeom>
        </p:spPr>
      </p:pic>
    </p:spTree>
    <p:extLst>
      <p:ext uri="{BB962C8B-B14F-4D97-AF65-F5344CB8AC3E}">
        <p14:creationId xmlns:p14="http://schemas.microsoft.com/office/powerpoint/2010/main" val="3031287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1000" fill="hold"/>
                                        <p:tgtEl>
                                          <p:spTgt spid="2"/>
                                        </p:tgtEl>
                                        <p:attrNameLst>
                                          <p:attrName>ppt_w</p:attrName>
                                        </p:attrNameLst>
                                      </p:cBhvr>
                                      <p:tavLst>
                                        <p:tav tm="0">
                                          <p:val>
                                            <p:fltVal val="0"/>
                                          </p:val>
                                        </p:tav>
                                        <p:tav tm="100000">
                                          <p:val>
                                            <p:strVal val="#ppt_w"/>
                                          </p:val>
                                        </p:tav>
                                      </p:tavLst>
                                    </p:anim>
                                    <p:anim calcmode="lin" valueType="num">
                                      <p:cBhvr>
                                        <p:cTn id="30" dur="1000" fill="hold"/>
                                        <p:tgtEl>
                                          <p:spTgt spid="2"/>
                                        </p:tgtEl>
                                        <p:attrNameLst>
                                          <p:attrName>ppt_h</p:attrName>
                                        </p:attrNameLst>
                                      </p:cBhvr>
                                      <p:tavLst>
                                        <p:tav tm="0">
                                          <p:val>
                                            <p:fltVal val="0"/>
                                          </p:val>
                                        </p:tav>
                                        <p:tav tm="100000">
                                          <p:val>
                                            <p:strVal val="#ppt_h"/>
                                          </p:val>
                                        </p:tav>
                                      </p:tavLst>
                                    </p:anim>
                                    <p:anim calcmode="lin" valueType="num">
                                      <p:cBhvr>
                                        <p:cTn id="31" dur="1000" fill="hold"/>
                                        <p:tgtEl>
                                          <p:spTgt spid="2"/>
                                        </p:tgtEl>
                                        <p:attrNameLst>
                                          <p:attrName>style.rotation</p:attrName>
                                        </p:attrNameLst>
                                      </p:cBhvr>
                                      <p:tavLst>
                                        <p:tav tm="0">
                                          <p:val>
                                            <p:fltVal val="90"/>
                                          </p:val>
                                        </p:tav>
                                        <p:tav tm="100000">
                                          <p:val>
                                            <p:fltVal val="0"/>
                                          </p:val>
                                        </p:tav>
                                      </p:tavLst>
                                    </p:anim>
                                    <p:animEffect transition="in" filter="fade">
                                      <p:cBhvr>
                                        <p:cTn id="32" dur="1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nodeType="clickEffect">
                                  <p:stCondLst>
                                    <p:cond delay="0"/>
                                  </p:stCondLst>
                                  <p:childTnLst>
                                    <p:animRot by="21600000">
                                      <p:cBhvr>
                                        <p:cTn id="36" dur="2000" fill="hold"/>
                                        <p:tgtEl>
                                          <p:spTgt spid="2"/>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What about State Laws ?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26</a:t>
            </a:r>
            <a:endParaRPr lang="en-US" sz="2000" dirty="0">
              <a:latin typeface="Palatino Linotype" panose="02040502050505030304" pitchFamily="18" charset="0"/>
            </a:endParaRPr>
          </a:p>
        </p:txBody>
      </p:sp>
      <p:sp>
        <p:nvSpPr>
          <p:cNvPr id="5" name="TextBox 4"/>
          <p:cNvSpPr txBox="1"/>
          <p:nvPr/>
        </p:nvSpPr>
        <p:spPr>
          <a:xfrm>
            <a:off x="-103204" y="2209800"/>
            <a:ext cx="9220200" cy="4031873"/>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In 2003, New Mexico recognized TEDs </a:t>
            </a:r>
          </a:p>
          <a:p>
            <a:pPr lvl="1" algn="just"/>
            <a:r>
              <a:rPr lang="en-US" sz="3200" dirty="0"/>
              <a:t>	</a:t>
            </a:r>
            <a:r>
              <a:rPr lang="en-US" sz="3200" dirty="0" smtClean="0"/>
              <a:t>  in its Indian Education Act, </a:t>
            </a:r>
          </a:p>
          <a:p>
            <a:pPr lvl="1" algn="just"/>
            <a:r>
              <a:rPr lang="en-US" sz="3200" dirty="0"/>
              <a:t>	</a:t>
            </a:r>
            <a:r>
              <a:rPr lang="en-US" sz="3200" dirty="0" smtClean="0"/>
              <a:t>    stating that one purpose </a:t>
            </a:r>
          </a:p>
          <a:p>
            <a:pPr lvl="1" algn="just"/>
            <a:r>
              <a:rPr lang="en-US" sz="3200" dirty="0"/>
              <a:t> </a:t>
            </a:r>
            <a:r>
              <a:rPr lang="en-US" sz="3200" dirty="0" smtClean="0"/>
              <a:t>         of the Act is to ensure that TEDs </a:t>
            </a:r>
          </a:p>
          <a:p>
            <a:pPr lvl="1" algn="just"/>
            <a:r>
              <a:rPr lang="en-US" sz="3200" dirty="0"/>
              <a:t> </a:t>
            </a:r>
            <a:r>
              <a:rPr lang="en-US" sz="3200" dirty="0" smtClean="0"/>
              <a:t>           are among those working to find ways </a:t>
            </a:r>
          </a:p>
          <a:p>
            <a:pPr lvl="1" algn="just"/>
            <a:r>
              <a:rPr lang="en-US" sz="3200" dirty="0"/>
              <a:t> </a:t>
            </a:r>
            <a:r>
              <a:rPr lang="en-US" sz="3200" dirty="0" smtClean="0"/>
              <a:t>             to improve education for Indian students </a:t>
            </a:r>
          </a:p>
          <a:p>
            <a:pPr marL="914400" lvl="1" indent="-457200" algn="just">
              <a:buFont typeface="Wingdings" panose="05000000000000000000" pitchFamily="2" charset="2"/>
              <a:buChar char="Ø"/>
            </a:pPr>
            <a:endParaRPr lang="en-US" sz="3200" dirty="0"/>
          </a:p>
          <a:p>
            <a:pPr lvl="1" algn="just"/>
            <a:r>
              <a:rPr lang="en-US" sz="3200" dirty="0" smtClean="0"/>
              <a:t>	N.M. Stat. Ann. </a:t>
            </a:r>
            <a:r>
              <a:rPr lang="en-US" sz="3200" dirty="0" smtClean="0">
                <a:latin typeface="Arial"/>
                <a:cs typeface="Arial"/>
              </a:rPr>
              <a:t>§ 22-23A-2</a:t>
            </a:r>
            <a:r>
              <a:rPr lang="en-US" sz="3200" dirty="0" smtClean="0"/>
              <a:t> </a:t>
            </a:r>
            <a:endParaRPr lang="en-US" sz="3200" dirty="0"/>
          </a:p>
        </p:txBody>
      </p:sp>
      <p:pic>
        <p:nvPicPr>
          <p:cNvPr id="7170" name="Picture 2" descr="C:\Users\melody\AppData\Local\Microsoft\Windows\Temporary Internet Files\Content.IE5\GPIAHM9G\new-43770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2362200"/>
            <a:ext cx="153035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1296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ntr" presetSubtype="2" fill="hold" nodeType="clickEffect">
                                  <p:stCondLst>
                                    <p:cond delay="0"/>
                                  </p:stCondLst>
                                  <p:childTnLst>
                                    <p:set>
                                      <p:cBhvr>
                                        <p:cTn id="38" dur="1" fill="hold">
                                          <p:stCondLst>
                                            <p:cond delay="0"/>
                                          </p:stCondLst>
                                        </p:cTn>
                                        <p:tgtEl>
                                          <p:spTgt spid="7170"/>
                                        </p:tgtEl>
                                        <p:attrNameLst>
                                          <p:attrName>style.visibility</p:attrName>
                                        </p:attrNameLst>
                                      </p:cBhvr>
                                      <p:to>
                                        <p:strVal val="visible"/>
                                      </p:to>
                                    </p:set>
                                    <p:animEffect transition="in" filter="wheel(2)">
                                      <p:cBhvr>
                                        <p:cTn id="39" dur="2000"/>
                                        <p:tgtEl>
                                          <p:spTgt spid="7170"/>
                                        </p:tgtEl>
                                      </p:cBhvr>
                                    </p:animEffec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nodeType="clickEffect">
                                  <p:stCondLst>
                                    <p:cond delay="0"/>
                                  </p:stCondLst>
                                  <p:childTnLst>
                                    <p:animRot by="120000">
                                      <p:cBhvr>
                                        <p:cTn id="43" dur="100" fill="hold">
                                          <p:stCondLst>
                                            <p:cond delay="0"/>
                                          </p:stCondLst>
                                        </p:cTn>
                                        <p:tgtEl>
                                          <p:spTgt spid="7170"/>
                                        </p:tgtEl>
                                        <p:attrNameLst>
                                          <p:attrName>r</p:attrName>
                                        </p:attrNameLst>
                                      </p:cBhvr>
                                    </p:animRot>
                                    <p:animRot by="-240000">
                                      <p:cBhvr>
                                        <p:cTn id="44" dur="200" fill="hold">
                                          <p:stCondLst>
                                            <p:cond delay="200"/>
                                          </p:stCondLst>
                                        </p:cTn>
                                        <p:tgtEl>
                                          <p:spTgt spid="7170"/>
                                        </p:tgtEl>
                                        <p:attrNameLst>
                                          <p:attrName>r</p:attrName>
                                        </p:attrNameLst>
                                      </p:cBhvr>
                                    </p:animRot>
                                    <p:animRot by="240000">
                                      <p:cBhvr>
                                        <p:cTn id="45" dur="200" fill="hold">
                                          <p:stCondLst>
                                            <p:cond delay="400"/>
                                          </p:stCondLst>
                                        </p:cTn>
                                        <p:tgtEl>
                                          <p:spTgt spid="7170"/>
                                        </p:tgtEl>
                                        <p:attrNameLst>
                                          <p:attrName>r</p:attrName>
                                        </p:attrNameLst>
                                      </p:cBhvr>
                                    </p:animRot>
                                    <p:animRot by="-240000">
                                      <p:cBhvr>
                                        <p:cTn id="46" dur="200" fill="hold">
                                          <p:stCondLst>
                                            <p:cond delay="600"/>
                                          </p:stCondLst>
                                        </p:cTn>
                                        <p:tgtEl>
                                          <p:spTgt spid="7170"/>
                                        </p:tgtEl>
                                        <p:attrNameLst>
                                          <p:attrName>r</p:attrName>
                                        </p:attrNameLst>
                                      </p:cBhvr>
                                    </p:animRot>
                                    <p:animRot by="120000">
                                      <p:cBhvr>
                                        <p:cTn id="47" dur="200" fill="hold">
                                          <p:stCondLst>
                                            <p:cond delay="800"/>
                                          </p:stCondLst>
                                        </p:cTn>
                                        <p:tgtEl>
                                          <p:spTgt spid="7170"/>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fade">
                                      <p:cBhvr>
                                        <p:cTn id="52" dur="1000"/>
                                        <p:tgtEl>
                                          <p:spTgt spid="5">
                                            <p:txEl>
                                              <p:pRg st="7" end="7"/>
                                            </p:txEl>
                                          </p:spTgt>
                                        </p:tgtEl>
                                      </p:cBhvr>
                                    </p:animEffect>
                                    <p:anim calcmode="lin" valueType="num">
                                      <p:cBhvr>
                                        <p:cTn id="5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What about State Laws ?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27</a:t>
            </a:r>
            <a:endParaRPr lang="en-US" sz="2000" dirty="0">
              <a:latin typeface="Palatino Linotype" panose="02040502050505030304" pitchFamily="18" charset="0"/>
            </a:endParaRPr>
          </a:p>
        </p:txBody>
      </p:sp>
      <p:sp>
        <p:nvSpPr>
          <p:cNvPr id="5" name="TextBox 4"/>
          <p:cNvSpPr txBox="1"/>
          <p:nvPr/>
        </p:nvSpPr>
        <p:spPr>
          <a:xfrm>
            <a:off x="0" y="2514600"/>
            <a:ext cx="9220200" cy="2554545"/>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In 2010, Oklahoma’s Advisory Council </a:t>
            </a:r>
          </a:p>
          <a:p>
            <a:pPr lvl="1" algn="just"/>
            <a:r>
              <a:rPr lang="en-US" sz="3200" dirty="0"/>
              <a:t> </a:t>
            </a:r>
            <a:r>
              <a:rPr lang="en-US" sz="3200" dirty="0" smtClean="0"/>
              <a:t>      on Indian Education included </a:t>
            </a:r>
          </a:p>
          <a:p>
            <a:pPr lvl="1" algn="just"/>
            <a:r>
              <a:rPr lang="en-US" sz="3200" dirty="0"/>
              <a:t> </a:t>
            </a:r>
            <a:r>
              <a:rPr lang="en-US" sz="3200" dirty="0" smtClean="0"/>
              <a:t>        representatives of TEDs </a:t>
            </a:r>
          </a:p>
          <a:p>
            <a:pPr marL="914400" lvl="1" indent="-457200" algn="just">
              <a:buFont typeface="Wingdings" panose="05000000000000000000" pitchFamily="2" charset="2"/>
              <a:buChar char="Ø"/>
            </a:pPr>
            <a:endParaRPr lang="en-US" sz="3200" dirty="0"/>
          </a:p>
          <a:p>
            <a:pPr lvl="1" algn="just"/>
            <a:r>
              <a:rPr lang="en-US" sz="3200" dirty="0" smtClean="0"/>
              <a:t>	Okla. Stat. tit. 70 </a:t>
            </a:r>
            <a:r>
              <a:rPr lang="en-US" sz="3200" dirty="0" smtClean="0">
                <a:latin typeface="Arial"/>
                <a:cs typeface="Arial"/>
              </a:rPr>
              <a:t>§ 3.173</a:t>
            </a:r>
            <a:r>
              <a:rPr lang="en-US" sz="3200" dirty="0" smtClean="0"/>
              <a:t> </a:t>
            </a:r>
            <a:endParaRPr lang="en-US" sz="3200" dirty="0"/>
          </a:p>
        </p:txBody>
      </p:sp>
      <p:pic>
        <p:nvPicPr>
          <p:cNvPr id="8194" name="Picture 2" descr="C:\Users\melody\AppData\Local\Microsoft\Windows\Temporary Internet Files\Content.IE5\8MY6PW6A\Map_of_Oklahoma_highlighting_Oklahoma_County.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657600"/>
            <a:ext cx="2667000" cy="1322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26617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8194"/>
                                        </p:tgtEl>
                                        <p:attrNameLst>
                                          <p:attrName>style.visibility</p:attrName>
                                        </p:attrNameLst>
                                      </p:cBhvr>
                                      <p:to>
                                        <p:strVal val="visible"/>
                                      </p:to>
                                    </p:set>
                                    <p:anim calcmode="lin" valueType="num">
                                      <p:cBhvr>
                                        <p:cTn id="24" dur="1000" fill="hold"/>
                                        <p:tgtEl>
                                          <p:spTgt spid="8194"/>
                                        </p:tgtEl>
                                        <p:attrNameLst>
                                          <p:attrName>ppt_w</p:attrName>
                                        </p:attrNameLst>
                                      </p:cBhvr>
                                      <p:tavLst>
                                        <p:tav tm="0">
                                          <p:val>
                                            <p:fltVal val="0"/>
                                          </p:val>
                                        </p:tav>
                                        <p:tav tm="100000">
                                          <p:val>
                                            <p:strVal val="#ppt_w"/>
                                          </p:val>
                                        </p:tav>
                                      </p:tavLst>
                                    </p:anim>
                                    <p:anim calcmode="lin" valueType="num">
                                      <p:cBhvr>
                                        <p:cTn id="25" dur="1000" fill="hold"/>
                                        <p:tgtEl>
                                          <p:spTgt spid="8194"/>
                                        </p:tgtEl>
                                        <p:attrNameLst>
                                          <p:attrName>ppt_h</p:attrName>
                                        </p:attrNameLst>
                                      </p:cBhvr>
                                      <p:tavLst>
                                        <p:tav tm="0">
                                          <p:val>
                                            <p:fltVal val="0"/>
                                          </p:val>
                                        </p:tav>
                                        <p:tav tm="100000">
                                          <p:val>
                                            <p:strVal val="#ppt_h"/>
                                          </p:val>
                                        </p:tav>
                                      </p:tavLst>
                                    </p:anim>
                                    <p:anim calcmode="lin" valueType="num">
                                      <p:cBhvr>
                                        <p:cTn id="26" dur="1000" fill="hold"/>
                                        <p:tgtEl>
                                          <p:spTgt spid="8194"/>
                                        </p:tgtEl>
                                        <p:attrNameLst>
                                          <p:attrName>style.rotation</p:attrName>
                                        </p:attrNameLst>
                                      </p:cBhvr>
                                      <p:tavLst>
                                        <p:tav tm="0">
                                          <p:val>
                                            <p:fltVal val="90"/>
                                          </p:val>
                                        </p:tav>
                                        <p:tav tm="100000">
                                          <p:val>
                                            <p:fltVal val="0"/>
                                          </p:val>
                                        </p:tav>
                                      </p:tavLst>
                                    </p:anim>
                                    <p:animEffect transition="in" filter="fade">
                                      <p:cBhvr>
                                        <p:cTn id="27" dur="1000"/>
                                        <p:tgtEl>
                                          <p:spTgt spid="8194"/>
                                        </p:tgtEl>
                                      </p:cBhvr>
                                    </p:animEffect>
                                  </p:childTnLst>
                                </p:cTn>
                              </p:par>
                              <p:par>
                                <p:cTn id="28" presetID="6" presetClass="emph" presetSubtype="0" autoRev="1" fill="hold" nodeType="withEffect">
                                  <p:stCondLst>
                                    <p:cond delay="0"/>
                                  </p:stCondLst>
                                  <p:childTnLst>
                                    <p:animScale>
                                      <p:cBhvr>
                                        <p:cTn id="29" dur="1000" fill="hold"/>
                                        <p:tgtEl>
                                          <p:spTgt spid="8194"/>
                                        </p:tgtEl>
                                      </p:cBhvr>
                                      <p:by x="150000" y="150000"/>
                                    </p:animScale>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1000"/>
                                        <p:tgtEl>
                                          <p:spTgt spid="5">
                                            <p:txEl>
                                              <p:pRg st="4" end="4"/>
                                            </p:txEl>
                                          </p:spTgt>
                                        </p:tgtEl>
                                      </p:cBhvr>
                                    </p:animEffect>
                                    <p:anim calcmode="lin" valueType="num">
                                      <p:cBhvr>
                                        <p:cTn id="3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What about State Laws ?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28</a:t>
            </a:r>
            <a:endParaRPr lang="en-US" sz="2000" dirty="0">
              <a:latin typeface="Palatino Linotype" panose="02040502050505030304" pitchFamily="18" charset="0"/>
            </a:endParaRPr>
          </a:p>
        </p:txBody>
      </p:sp>
      <p:sp>
        <p:nvSpPr>
          <p:cNvPr id="5" name="TextBox 4"/>
          <p:cNvSpPr txBox="1"/>
          <p:nvPr/>
        </p:nvSpPr>
        <p:spPr>
          <a:xfrm>
            <a:off x="0" y="2514600"/>
            <a:ext cx="9220200" cy="2554545"/>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In 2013, Washington became the 1</a:t>
            </a:r>
            <a:r>
              <a:rPr lang="en-US" sz="3200" baseline="30000" dirty="0" smtClean="0"/>
              <a:t>st</a:t>
            </a:r>
            <a:r>
              <a:rPr lang="en-US" sz="3200" dirty="0" smtClean="0"/>
              <a:t> state </a:t>
            </a:r>
          </a:p>
          <a:p>
            <a:pPr lvl="1" algn="just"/>
            <a:r>
              <a:rPr lang="en-US" sz="3200" dirty="0"/>
              <a:t> </a:t>
            </a:r>
            <a:r>
              <a:rPr lang="en-US" sz="3200" dirty="0" smtClean="0"/>
              <a:t>     to authorize state-tribal compacts </a:t>
            </a:r>
          </a:p>
          <a:p>
            <a:pPr lvl="1" algn="just"/>
            <a:r>
              <a:rPr lang="en-US" sz="3200" dirty="0"/>
              <a:t> </a:t>
            </a:r>
            <a:r>
              <a:rPr lang="en-US" sz="3200" dirty="0" smtClean="0"/>
              <a:t>     </a:t>
            </a:r>
            <a:r>
              <a:rPr lang="en-US" sz="3200" dirty="0"/>
              <a:t> </a:t>
            </a:r>
            <a:r>
              <a:rPr lang="en-US" sz="3200" dirty="0" smtClean="0"/>
              <a:t>in K-12 public school education </a:t>
            </a:r>
          </a:p>
          <a:p>
            <a:pPr marL="914400" lvl="1" indent="-457200" algn="just">
              <a:buFont typeface="Wingdings" panose="05000000000000000000" pitchFamily="2" charset="2"/>
              <a:buChar char="Ø"/>
            </a:pPr>
            <a:endParaRPr lang="en-US" sz="3200" dirty="0"/>
          </a:p>
          <a:p>
            <a:pPr lvl="1" algn="just"/>
            <a:r>
              <a:rPr lang="en-US" sz="3200" dirty="0" smtClean="0"/>
              <a:t>	Wash. Rev. Code </a:t>
            </a:r>
            <a:r>
              <a:rPr lang="en-US" sz="3200" dirty="0" smtClean="0">
                <a:latin typeface="Arial"/>
                <a:cs typeface="Arial"/>
              </a:rPr>
              <a:t>§ 28A.715.005</a:t>
            </a:r>
            <a:r>
              <a:rPr lang="en-US" sz="3200" dirty="0" smtClean="0"/>
              <a:t> </a:t>
            </a:r>
            <a:endParaRPr lang="en-US" sz="3200" dirty="0"/>
          </a:p>
        </p:txBody>
      </p:sp>
      <p:pic>
        <p:nvPicPr>
          <p:cNvPr id="9218" name="Picture 2" descr="C:\Users\melody\AppData\Local\Microsoft\Windows\Temporary Internet Files\Content.IE5\7XK1S14K\state-washington-outline-393414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7263" y="3071782"/>
            <a:ext cx="2057400" cy="1440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3073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32" fill="hold" nodeType="clickEffect">
                                  <p:stCondLst>
                                    <p:cond delay="0"/>
                                  </p:stCondLst>
                                  <p:childTnLst>
                                    <p:set>
                                      <p:cBhvr>
                                        <p:cTn id="23" dur="1" fill="hold">
                                          <p:stCondLst>
                                            <p:cond delay="0"/>
                                          </p:stCondLst>
                                        </p:cTn>
                                        <p:tgtEl>
                                          <p:spTgt spid="9218"/>
                                        </p:tgtEl>
                                        <p:attrNameLst>
                                          <p:attrName>style.visibility</p:attrName>
                                        </p:attrNameLst>
                                      </p:cBhvr>
                                      <p:to>
                                        <p:strVal val="visible"/>
                                      </p:to>
                                    </p:set>
                                    <p:animEffect transition="in" filter="circle(out)">
                                      <p:cBhvr>
                                        <p:cTn id="24" dur="2000"/>
                                        <p:tgtEl>
                                          <p:spTgt spid="9218"/>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000"/>
                                        <p:tgtEl>
                                          <p:spTgt spid="5">
                                            <p:txEl>
                                              <p:pRg st="4" end="4"/>
                                            </p:txEl>
                                          </p:spTgt>
                                        </p:tgtEl>
                                      </p:cBhvr>
                                    </p:animEffect>
                                    <p:anim calcmode="lin" valueType="num">
                                      <p:cBhvr>
                                        <p:cTn id="3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7522" y="1066800"/>
            <a:ext cx="7701055" cy="584775"/>
          </a:xfrm>
          <a:prstGeom prst="rect">
            <a:avLst/>
          </a:prstGeom>
          <a:noFill/>
        </p:spPr>
        <p:txBody>
          <a:bodyPr wrap="square" rtlCol="0">
            <a:spAutoFit/>
          </a:bodyPr>
          <a:lstStyle/>
          <a:p>
            <a:pPr algn="ctr"/>
            <a:r>
              <a:rPr lang="en-US" sz="3200" b="1" u="sng" dirty="0" smtClean="0">
                <a:latin typeface="+mj-lt"/>
              </a:rPr>
              <a:t>3 Separate Sovereigns</a:t>
            </a:r>
          </a:p>
        </p:txBody>
      </p:sp>
      <p:sp>
        <p:nvSpPr>
          <p:cNvPr id="6" name="TextBox 5"/>
          <p:cNvSpPr txBox="1"/>
          <p:nvPr/>
        </p:nvSpPr>
        <p:spPr>
          <a:xfrm>
            <a:off x="8804090" y="5801843"/>
            <a:ext cx="312906" cy="400110"/>
          </a:xfrm>
          <a:prstGeom prst="rect">
            <a:avLst/>
          </a:prstGeom>
          <a:noFill/>
        </p:spPr>
        <p:txBody>
          <a:bodyPr wrap="none" rtlCol="0">
            <a:spAutoFit/>
          </a:bodyPr>
          <a:lstStyle/>
          <a:p>
            <a:r>
              <a:rPr lang="en-US" sz="2000" dirty="0" smtClean="0">
                <a:latin typeface="Palatino Linotype" panose="02040502050505030304" pitchFamily="18" charset="0"/>
              </a:rPr>
              <a:t>2</a:t>
            </a:r>
            <a:endParaRPr lang="en-US" sz="2000" dirty="0">
              <a:latin typeface="Palatino Linotype" panose="02040502050505030304" pitchFamily="18" charset="0"/>
            </a:endParaRPr>
          </a:p>
        </p:txBody>
      </p:sp>
      <p:sp>
        <p:nvSpPr>
          <p:cNvPr id="5" name="TextBox 4"/>
          <p:cNvSpPr txBox="1"/>
          <p:nvPr/>
        </p:nvSpPr>
        <p:spPr>
          <a:xfrm>
            <a:off x="158277" y="1660934"/>
            <a:ext cx="8637104" cy="4585871"/>
          </a:xfrm>
          <a:prstGeom prst="rect">
            <a:avLst/>
          </a:prstGeom>
          <a:noFill/>
        </p:spPr>
        <p:txBody>
          <a:bodyPr wrap="square" rtlCol="0">
            <a:spAutoFit/>
          </a:bodyPr>
          <a:lstStyle/>
          <a:p>
            <a:pPr algn="just"/>
            <a:endParaRPr lang="en-US" sz="2800" dirty="0" smtClean="0"/>
          </a:p>
          <a:p>
            <a:pPr marL="800100" lvl="1" indent="-342900" algn="just">
              <a:buFont typeface="Wingdings" panose="05000000000000000000" pitchFamily="2" charset="2"/>
              <a:buChar char="Ø"/>
            </a:pPr>
            <a:r>
              <a:rPr lang="en-US" sz="2800" dirty="0" smtClean="0"/>
              <a:t>Federal</a:t>
            </a:r>
          </a:p>
          <a:p>
            <a:pPr lvl="1" algn="just"/>
            <a:endParaRPr lang="en-US" sz="2800" dirty="0"/>
          </a:p>
          <a:p>
            <a:pPr marL="1257300" lvl="2" indent="-342900" algn="just">
              <a:buFont typeface="Wingdings" panose="05000000000000000000" pitchFamily="2" charset="2"/>
              <a:buChar char="Ø"/>
            </a:pPr>
            <a:r>
              <a:rPr lang="en-US" sz="2800" dirty="0" smtClean="0"/>
              <a:t>State </a:t>
            </a:r>
          </a:p>
          <a:p>
            <a:pPr lvl="1" algn="just"/>
            <a:endParaRPr lang="en-US" sz="2800" dirty="0"/>
          </a:p>
          <a:p>
            <a:pPr marL="1714500" lvl="3" indent="-342900" algn="just">
              <a:buFont typeface="Wingdings" panose="05000000000000000000" pitchFamily="2" charset="2"/>
              <a:buChar char="Ø"/>
            </a:pPr>
            <a:r>
              <a:rPr lang="en-US" sz="2800" dirty="0" smtClean="0"/>
              <a:t>Tribal</a:t>
            </a:r>
          </a:p>
          <a:p>
            <a:pPr lvl="3" algn="just"/>
            <a:endParaRPr lang="en-US" sz="2800" dirty="0"/>
          </a:p>
          <a:p>
            <a:pPr lvl="3" algn="ctr"/>
            <a:r>
              <a:rPr lang="en-US" sz="2800" i="1" dirty="0" smtClean="0"/>
              <a:t>United States v. Bryant</a:t>
            </a:r>
            <a:r>
              <a:rPr lang="en-US" sz="2800" dirty="0" smtClean="0"/>
              <a:t>, 136 S.Ct. 1954 (2016)</a:t>
            </a:r>
          </a:p>
          <a:p>
            <a:pPr marL="800100" lvl="1" indent="-342900" algn="just">
              <a:buFont typeface="Wingdings" panose="05000000000000000000" pitchFamily="2" charset="2"/>
              <a:buChar char="Ø"/>
            </a:pPr>
            <a:endParaRPr lang="en-US" sz="2800" dirty="0"/>
          </a:p>
          <a:p>
            <a:pPr lvl="1" algn="just"/>
            <a:endParaRPr lang="en-US" sz="2000" dirty="0" smtClean="0">
              <a:latin typeface="Palatino Linotype" panose="02040502050505030304" pitchFamily="18" charset="0"/>
            </a:endParaRPr>
          </a:p>
          <a:p>
            <a:pPr algn="just"/>
            <a:endParaRPr lang="en-US" sz="2000" dirty="0" smtClean="0">
              <a:latin typeface="Palatino Linotype" panose="02040502050505030304" pitchFamily="18" charset="0"/>
            </a:endParaRPr>
          </a:p>
        </p:txBody>
      </p:sp>
      <p:pic>
        <p:nvPicPr>
          <p:cNvPr id="2051" name="Picture 3" descr="C:\Users\melody\AppData\Local\Microsoft\Windows\Temporary Internet Files\Content.IE5\GPIAHM9G\220px-Supreme_Court_of_the_United_Stat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286000"/>
            <a:ext cx="2259904" cy="2249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8765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Effect transition="in" filter="fade">
                                      <p:cBhvr>
                                        <p:cTn id="25" dur="1000"/>
                                        <p:tgtEl>
                                          <p:spTgt spid="5">
                                            <p:txEl>
                                              <p:pRg st="7" end="7"/>
                                            </p:txEl>
                                          </p:spTgt>
                                        </p:tgtEl>
                                      </p:cBhvr>
                                    </p:animEffect>
                                    <p:anim calcmode="lin" valueType="num">
                                      <p:cBhvr>
                                        <p:cTn id="2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2051"/>
                                        </p:tgtEl>
                                        <p:attrNameLst>
                                          <p:attrName>style.visibility</p:attrName>
                                        </p:attrNameLst>
                                      </p:cBhvr>
                                      <p:to>
                                        <p:strVal val="visible"/>
                                      </p:to>
                                    </p:set>
                                    <p:anim calcmode="lin" valueType="num">
                                      <p:cBhvr>
                                        <p:cTn id="32" dur="1000" fill="hold"/>
                                        <p:tgtEl>
                                          <p:spTgt spid="2051"/>
                                        </p:tgtEl>
                                        <p:attrNameLst>
                                          <p:attrName>ppt_w</p:attrName>
                                        </p:attrNameLst>
                                      </p:cBhvr>
                                      <p:tavLst>
                                        <p:tav tm="0">
                                          <p:val>
                                            <p:fltVal val="0"/>
                                          </p:val>
                                        </p:tav>
                                        <p:tav tm="100000">
                                          <p:val>
                                            <p:strVal val="#ppt_w"/>
                                          </p:val>
                                        </p:tav>
                                      </p:tavLst>
                                    </p:anim>
                                    <p:anim calcmode="lin" valueType="num">
                                      <p:cBhvr>
                                        <p:cTn id="33" dur="1000" fill="hold"/>
                                        <p:tgtEl>
                                          <p:spTgt spid="2051"/>
                                        </p:tgtEl>
                                        <p:attrNameLst>
                                          <p:attrName>ppt_h</p:attrName>
                                        </p:attrNameLst>
                                      </p:cBhvr>
                                      <p:tavLst>
                                        <p:tav tm="0">
                                          <p:val>
                                            <p:fltVal val="0"/>
                                          </p:val>
                                        </p:tav>
                                        <p:tav tm="100000">
                                          <p:val>
                                            <p:strVal val="#ppt_h"/>
                                          </p:val>
                                        </p:tav>
                                      </p:tavLst>
                                    </p:anim>
                                    <p:anim calcmode="lin" valueType="num">
                                      <p:cBhvr>
                                        <p:cTn id="34" dur="1000" fill="hold"/>
                                        <p:tgtEl>
                                          <p:spTgt spid="2051"/>
                                        </p:tgtEl>
                                        <p:attrNameLst>
                                          <p:attrName>style.rotation</p:attrName>
                                        </p:attrNameLst>
                                      </p:cBhvr>
                                      <p:tavLst>
                                        <p:tav tm="0">
                                          <p:val>
                                            <p:fltVal val="90"/>
                                          </p:val>
                                        </p:tav>
                                        <p:tav tm="100000">
                                          <p:val>
                                            <p:fltVal val="0"/>
                                          </p:val>
                                        </p:tav>
                                      </p:tavLst>
                                    </p:anim>
                                    <p:animEffect transition="in" filter="fade">
                                      <p:cBhvr>
                                        <p:cTn id="35" dur="1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What about State Laws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29</a:t>
            </a:r>
            <a:endParaRPr lang="en-US" sz="2000" dirty="0">
              <a:latin typeface="Palatino Linotype" panose="02040502050505030304" pitchFamily="18" charset="0"/>
            </a:endParaRPr>
          </a:p>
        </p:txBody>
      </p:sp>
      <p:sp>
        <p:nvSpPr>
          <p:cNvPr id="5" name="TextBox 4"/>
          <p:cNvSpPr txBox="1"/>
          <p:nvPr/>
        </p:nvSpPr>
        <p:spPr>
          <a:xfrm>
            <a:off x="0" y="2514600"/>
            <a:ext cx="9220200" cy="2554545"/>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In 2018, California became the 1</a:t>
            </a:r>
            <a:r>
              <a:rPr lang="en-US" sz="3200" baseline="30000" dirty="0" smtClean="0"/>
              <a:t>st</a:t>
            </a:r>
            <a:r>
              <a:rPr lang="en-US" sz="3200" dirty="0" smtClean="0"/>
              <a:t> state</a:t>
            </a:r>
          </a:p>
          <a:p>
            <a:pPr lvl="1" algn="just"/>
            <a:r>
              <a:rPr lang="en-US" sz="3200" dirty="0"/>
              <a:t> </a:t>
            </a:r>
            <a:r>
              <a:rPr lang="en-US" sz="3200" dirty="0" smtClean="0"/>
              <a:t>     to legislate consultation with tribes </a:t>
            </a:r>
          </a:p>
          <a:p>
            <a:pPr lvl="1" algn="just"/>
            <a:r>
              <a:rPr lang="en-US" sz="3200" dirty="0"/>
              <a:t> </a:t>
            </a:r>
            <a:r>
              <a:rPr lang="en-US" sz="3200" dirty="0" smtClean="0"/>
              <a:t>      regarding Native studies curriculum  </a:t>
            </a:r>
          </a:p>
          <a:p>
            <a:pPr marL="914400" lvl="1" indent="-457200" algn="just">
              <a:buFont typeface="Wingdings" panose="05000000000000000000" pitchFamily="2" charset="2"/>
              <a:buChar char="Ø"/>
            </a:pPr>
            <a:endParaRPr lang="en-US" sz="3200" dirty="0"/>
          </a:p>
          <a:p>
            <a:pPr lvl="1" algn="just"/>
            <a:r>
              <a:rPr lang="en-US" sz="3200" dirty="0" smtClean="0"/>
              <a:t>	Cal. Educ. Code </a:t>
            </a:r>
            <a:r>
              <a:rPr lang="en-US" sz="3200" dirty="0" smtClean="0">
                <a:latin typeface="Arial"/>
                <a:cs typeface="Arial"/>
              </a:rPr>
              <a:t>§ 51226.9(a)(1)</a:t>
            </a:r>
            <a:r>
              <a:rPr lang="en-US" sz="3200" dirty="0" smtClean="0"/>
              <a:t> </a:t>
            </a:r>
            <a:endParaRPr lang="en-US" sz="3200" dirty="0"/>
          </a:p>
        </p:txBody>
      </p:sp>
      <p:pic>
        <p:nvPicPr>
          <p:cNvPr id="10242" name="Picture 2" descr="C:\Users\melody\AppData\Local\Microsoft\Windows\Temporary Internet Files\Content.IE5\XB91KS4D\668px-Map_of_California_outline.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901" y="3200400"/>
            <a:ext cx="1440098" cy="1655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3660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242"/>
                                        </p:tgtEl>
                                        <p:attrNameLst>
                                          <p:attrName>style.visibility</p:attrName>
                                        </p:attrNameLst>
                                      </p:cBhvr>
                                      <p:to>
                                        <p:strVal val="visible"/>
                                      </p:to>
                                    </p:set>
                                    <p:animEffect transition="in" filter="fade">
                                      <p:cBhvr>
                                        <p:cTn id="24" dur="1000"/>
                                        <p:tgtEl>
                                          <p:spTgt spid="10242"/>
                                        </p:tgtEl>
                                      </p:cBhvr>
                                    </p:animEffect>
                                    <p:anim calcmode="lin" valueType="num">
                                      <p:cBhvr>
                                        <p:cTn id="25" dur="1000" fill="hold"/>
                                        <p:tgtEl>
                                          <p:spTgt spid="10242"/>
                                        </p:tgtEl>
                                        <p:attrNameLst>
                                          <p:attrName>ppt_x</p:attrName>
                                        </p:attrNameLst>
                                      </p:cBhvr>
                                      <p:tavLst>
                                        <p:tav tm="0">
                                          <p:val>
                                            <p:strVal val="#ppt_x"/>
                                          </p:val>
                                        </p:tav>
                                        <p:tav tm="100000">
                                          <p:val>
                                            <p:strVal val="#ppt_x"/>
                                          </p:val>
                                        </p:tav>
                                      </p:tavLst>
                                    </p:anim>
                                    <p:anim calcmode="lin" valueType="num">
                                      <p:cBhvr>
                                        <p:cTn id="26" dur="1000" fill="hold"/>
                                        <p:tgtEl>
                                          <p:spTgt spid="10242"/>
                                        </p:tgtEl>
                                        <p:attrNameLst>
                                          <p:attrName>ppt_y</p:attrName>
                                        </p:attrNameLst>
                                      </p:cBhvr>
                                      <p:tavLst>
                                        <p:tav tm="0">
                                          <p:val>
                                            <p:strVal val="#ppt_y+.1"/>
                                          </p:val>
                                        </p:tav>
                                        <p:tav tm="100000">
                                          <p:val>
                                            <p:strVal val="#ppt_y"/>
                                          </p:val>
                                        </p:tav>
                                      </p:tavLst>
                                    </p:anim>
                                  </p:childTnLst>
                                </p:cTn>
                              </p:par>
                              <p:par>
                                <p:cTn id="27" presetID="45" presetClass="entr" presetSubtype="0" fill="hold" nodeType="withEffect">
                                  <p:stCondLst>
                                    <p:cond delay="0"/>
                                  </p:stCondLst>
                                  <p:childTnLst>
                                    <p:set>
                                      <p:cBhvr>
                                        <p:cTn id="28" dur="1" fill="hold">
                                          <p:stCondLst>
                                            <p:cond delay="0"/>
                                          </p:stCondLst>
                                        </p:cTn>
                                        <p:tgtEl>
                                          <p:spTgt spid="10242"/>
                                        </p:tgtEl>
                                        <p:attrNameLst>
                                          <p:attrName>style.visibility</p:attrName>
                                        </p:attrNameLst>
                                      </p:cBhvr>
                                      <p:to>
                                        <p:strVal val="visible"/>
                                      </p:to>
                                    </p:set>
                                    <p:animEffect transition="in" filter="fade">
                                      <p:cBhvr>
                                        <p:cTn id="29" dur="2000"/>
                                        <p:tgtEl>
                                          <p:spTgt spid="10242"/>
                                        </p:tgtEl>
                                      </p:cBhvr>
                                    </p:animEffect>
                                    <p:anim calcmode="lin" valueType="num">
                                      <p:cBhvr>
                                        <p:cTn id="30" dur="2000" fill="hold"/>
                                        <p:tgtEl>
                                          <p:spTgt spid="10242"/>
                                        </p:tgtEl>
                                        <p:attrNameLst>
                                          <p:attrName>ppt_w</p:attrName>
                                        </p:attrNameLst>
                                      </p:cBhvr>
                                      <p:tavLst>
                                        <p:tav tm="0" fmla="#ppt_w*sin(2.5*pi*$)">
                                          <p:val>
                                            <p:fltVal val="0"/>
                                          </p:val>
                                        </p:tav>
                                        <p:tav tm="100000">
                                          <p:val>
                                            <p:fltVal val="1"/>
                                          </p:val>
                                        </p:tav>
                                      </p:tavLst>
                                    </p:anim>
                                    <p:anim calcmode="lin" valueType="num">
                                      <p:cBhvr>
                                        <p:cTn id="31" dur="2000" fill="hold"/>
                                        <p:tgtEl>
                                          <p:spTgt spid="10242"/>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1000"/>
                                        <p:tgtEl>
                                          <p:spTgt spid="5">
                                            <p:txEl>
                                              <p:pRg st="4" end="4"/>
                                            </p:txEl>
                                          </p:spTgt>
                                        </p:tgtEl>
                                      </p:cBhvr>
                                    </p:animEffect>
                                    <p:anim calcmode="lin" valueType="num">
                                      <p:cBhvr>
                                        <p:cTn id="3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What about State Laws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30</a:t>
            </a:r>
            <a:endParaRPr lang="en-US" sz="2000" dirty="0">
              <a:latin typeface="Palatino Linotype" panose="02040502050505030304" pitchFamily="18" charset="0"/>
            </a:endParaRPr>
          </a:p>
        </p:txBody>
      </p:sp>
      <p:sp>
        <p:nvSpPr>
          <p:cNvPr id="5" name="TextBox 4"/>
          <p:cNvSpPr txBox="1"/>
          <p:nvPr/>
        </p:nvSpPr>
        <p:spPr>
          <a:xfrm>
            <a:off x="-533400" y="1752600"/>
            <a:ext cx="9448800" cy="4524315"/>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At least 14 states have formalized roles for tribes in their school laws or administrative codes, most often in connection with state laws allowing the teaching of tribal native languages in schools, </a:t>
            </a:r>
            <a:r>
              <a:rPr lang="en-US" sz="3200" dirty="0"/>
              <a:t>&amp;</a:t>
            </a:r>
            <a:r>
              <a:rPr lang="en-US" sz="3200" dirty="0" smtClean="0"/>
              <a:t> the certification or licensing of teachers for the languages:  Arizona, California, Idaho, Michigan, Minnesota, Montana, Nebraska, Nevada, New Mexico, North Dakota, Oregon, Washington, Wisconsin, &amp; Wyoming</a:t>
            </a:r>
            <a:endParaRPr lang="en-US" sz="3200" dirty="0"/>
          </a:p>
        </p:txBody>
      </p:sp>
    </p:spTree>
    <p:extLst>
      <p:ext uri="{BB962C8B-B14F-4D97-AF65-F5344CB8AC3E}">
        <p14:creationId xmlns:p14="http://schemas.microsoft.com/office/powerpoint/2010/main" val="4229425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Tribal Education Governance Today</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31</a:t>
            </a:r>
            <a:endParaRPr lang="en-US" sz="2000" dirty="0">
              <a:latin typeface="Palatino Linotype" panose="02040502050505030304" pitchFamily="18" charset="0"/>
            </a:endParaRPr>
          </a:p>
        </p:txBody>
      </p:sp>
      <p:sp>
        <p:nvSpPr>
          <p:cNvPr id="5" name="TextBox 4"/>
          <p:cNvSpPr txBox="1"/>
          <p:nvPr/>
        </p:nvSpPr>
        <p:spPr>
          <a:xfrm>
            <a:off x="0" y="2514600"/>
            <a:ext cx="9220200" cy="2739211"/>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4400" dirty="0" smtClean="0"/>
              <a:t>Nationwide</a:t>
            </a:r>
          </a:p>
          <a:p>
            <a:pPr marL="1371600" lvl="2" indent="-457200" algn="just">
              <a:buFont typeface="Arial" panose="020B0604020202020204" pitchFamily="34" charset="0"/>
              <a:buChar char="•"/>
            </a:pPr>
            <a:r>
              <a:rPr lang="en-US" sz="3200" dirty="0" smtClean="0"/>
              <a:t>573 federally-recognized tribes</a:t>
            </a:r>
          </a:p>
          <a:p>
            <a:pPr marL="1828800" lvl="3" indent="-457200" algn="just">
              <a:buFont typeface="Arial" panose="020B0604020202020204" pitchFamily="34" charset="0"/>
              <a:buChar char="•"/>
            </a:pPr>
            <a:r>
              <a:rPr lang="en-US" sz="3200" dirty="0" smtClean="0"/>
              <a:t>Less than ½ have TEDs / TEAs</a:t>
            </a:r>
          </a:p>
          <a:p>
            <a:pPr marL="2286000" lvl="4" indent="-457200" algn="just">
              <a:buFont typeface="Arial" panose="020B0604020202020204" pitchFamily="34" charset="0"/>
              <a:buChar char="•"/>
            </a:pPr>
            <a:r>
              <a:rPr lang="en-US" sz="3200" dirty="0" smtClean="0"/>
              <a:t>Even fewer have Tribal Education Codes</a:t>
            </a:r>
          </a:p>
          <a:p>
            <a:pPr lvl="1" algn="just"/>
            <a:endParaRPr lang="en-US" sz="3200" dirty="0" smtClean="0"/>
          </a:p>
        </p:txBody>
      </p:sp>
    </p:spTree>
    <p:extLst>
      <p:ext uri="{BB962C8B-B14F-4D97-AF65-F5344CB8AC3E}">
        <p14:creationId xmlns:p14="http://schemas.microsoft.com/office/powerpoint/2010/main" val="29890747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Tribal Education Governance Today</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32</a:t>
            </a:r>
            <a:endParaRPr lang="en-US" sz="2000" dirty="0">
              <a:latin typeface="Palatino Linotype" panose="02040502050505030304" pitchFamily="18" charset="0"/>
            </a:endParaRPr>
          </a:p>
        </p:txBody>
      </p:sp>
      <p:sp>
        <p:nvSpPr>
          <p:cNvPr id="5" name="TextBox 4"/>
          <p:cNvSpPr txBox="1"/>
          <p:nvPr/>
        </p:nvSpPr>
        <p:spPr>
          <a:xfrm>
            <a:off x="137911" y="1770837"/>
            <a:ext cx="8666179" cy="4524315"/>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Washington State</a:t>
            </a:r>
          </a:p>
          <a:p>
            <a:pPr marL="1371600" lvl="2" indent="-457200" algn="just">
              <a:buFont typeface="Arial" panose="020B0604020202020204" pitchFamily="34" charset="0"/>
              <a:buChar char="•"/>
            </a:pPr>
            <a:r>
              <a:rPr lang="en-US" sz="3200" dirty="0" smtClean="0"/>
              <a:t>5 Tribal Compact Schools:</a:t>
            </a:r>
          </a:p>
          <a:p>
            <a:pPr marL="2286000" lvl="4" indent="-457200" algn="just">
              <a:buFont typeface="Arial" panose="020B0604020202020204" pitchFamily="34" charset="0"/>
              <a:buChar char="•"/>
            </a:pPr>
            <a:r>
              <a:rPr lang="en-US" sz="3200" dirty="0" smtClean="0"/>
              <a:t>Suquamish</a:t>
            </a:r>
          </a:p>
          <a:p>
            <a:pPr marL="2286000" lvl="4" indent="-457200" algn="just">
              <a:buFont typeface="Arial" panose="020B0604020202020204" pitchFamily="34" charset="0"/>
              <a:buChar char="•"/>
            </a:pPr>
            <a:r>
              <a:rPr lang="en-US" sz="3200" dirty="0" smtClean="0"/>
              <a:t>Lummi</a:t>
            </a:r>
          </a:p>
          <a:p>
            <a:pPr marL="2286000" lvl="4" indent="-457200" algn="just">
              <a:buFont typeface="Arial" panose="020B0604020202020204" pitchFamily="34" charset="0"/>
              <a:buChar char="•"/>
            </a:pPr>
            <a:r>
              <a:rPr lang="en-US" sz="3200" dirty="0" smtClean="0"/>
              <a:t>Muckleshoot</a:t>
            </a:r>
          </a:p>
          <a:p>
            <a:pPr marL="2286000" lvl="4" indent="-457200" algn="just">
              <a:buFont typeface="Arial" panose="020B0604020202020204" pitchFamily="34" charset="0"/>
              <a:buChar char="•"/>
            </a:pPr>
            <a:r>
              <a:rPr lang="en-US" sz="3200" dirty="0" smtClean="0"/>
              <a:t>Quileute</a:t>
            </a:r>
          </a:p>
          <a:p>
            <a:pPr marL="2286000" lvl="4" indent="-457200" algn="just">
              <a:buFont typeface="Arial" panose="020B0604020202020204" pitchFamily="34" charset="0"/>
              <a:buChar char="•"/>
            </a:pPr>
            <a:r>
              <a:rPr lang="en-US" sz="3200" dirty="0" smtClean="0"/>
              <a:t>Nisqually</a:t>
            </a:r>
          </a:p>
          <a:p>
            <a:pPr lvl="3" algn="just"/>
            <a:endParaRPr lang="en-US" sz="3200" dirty="0"/>
          </a:p>
          <a:p>
            <a:pPr lvl="1" algn="ctr"/>
            <a:r>
              <a:rPr lang="en-US" sz="3200" dirty="0">
                <a:hlinkClick r:id="rId3"/>
              </a:rPr>
              <a:t>http://www.k12.wa.us/IndianEd/STECs.aspx</a:t>
            </a:r>
            <a:endParaRPr lang="en-US" sz="3200" dirty="0" smtClean="0"/>
          </a:p>
        </p:txBody>
      </p:sp>
    </p:spTree>
    <p:extLst>
      <p:ext uri="{BB962C8B-B14F-4D97-AF65-F5344CB8AC3E}">
        <p14:creationId xmlns:p14="http://schemas.microsoft.com/office/powerpoint/2010/main" val="3055100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Effect transition="in" filter="fade">
                                      <p:cBhvr>
                                        <p:cTn id="56" dur="1000"/>
                                        <p:tgtEl>
                                          <p:spTgt spid="5">
                                            <p:txEl>
                                              <p:pRg st="8" end="8"/>
                                            </p:txEl>
                                          </p:spTgt>
                                        </p:tgtEl>
                                      </p:cBhvr>
                                    </p:animEffect>
                                    <p:anim calcmode="lin" valueType="num">
                                      <p:cBhvr>
                                        <p:cTn id="5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Tribal Education Governance Today</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33</a:t>
            </a:r>
            <a:endParaRPr lang="en-US" sz="2000" dirty="0">
              <a:latin typeface="Palatino Linotype" panose="02040502050505030304" pitchFamily="18" charset="0"/>
            </a:endParaRPr>
          </a:p>
        </p:txBody>
      </p:sp>
      <p:sp>
        <p:nvSpPr>
          <p:cNvPr id="5" name="TextBox 4"/>
          <p:cNvSpPr txBox="1"/>
          <p:nvPr/>
        </p:nvSpPr>
        <p:spPr>
          <a:xfrm>
            <a:off x="-76200" y="2133600"/>
            <a:ext cx="9220200" cy="3539430"/>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ESSA State-Tribal Education Partnership Program</a:t>
            </a:r>
          </a:p>
          <a:p>
            <a:pPr marL="1371600" lvl="2" indent="-457200" algn="just">
              <a:buFont typeface="Arial" panose="020B0604020202020204" pitchFamily="34" charset="0"/>
              <a:buChar char="•"/>
            </a:pPr>
            <a:r>
              <a:rPr lang="en-US" sz="3200" dirty="0" smtClean="0"/>
              <a:t>FY 2012 Grantees</a:t>
            </a:r>
          </a:p>
          <a:p>
            <a:pPr marL="1828800" lvl="3" indent="-457200" algn="just">
              <a:buFont typeface="Arial" panose="020B0604020202020204" pitchFamily="34" charset="0"/>
              <a:buChar char="•"/>
            </a:pPr>
            <a:r>
              <a:rPr lang="en-US" sz="3200" dirty="0" smtClean="0"/>
              <a:t>Oklahoma – Chickasaw Nation</a:t>
            </a:r>
          </a:p>
          <a:p>
            <a:pPr marL="1828800" lvl="3" indent="-457200" algn="just">
              <a:buFont typeface="Arial" panose="020B0604020202020204" pitchFamily="34" charset="0"/>
              <a:buChar char="•"/>
            </a:pPr>
            <a:r>
              <a:rPr lang="en-US" sz="3200" dirty="0" smtClean="0"/>
              <a:t>New Mexico - Dine</a:t>
            </a:r>
          </a:p>
          <a:p>
            <a:pPr marL="1828800" lvl="3" indent="-457200" algn="just">
              <a:buFont typeface="Arial" panose="020B0604020202020204" pitchFamily="34" charset="0"/>
              <a:buChar char="•"/>
            </a:pPr>
            <a:r>
              <a:rPr lang="en-US" sz="3200" dirty="0" smtClean="0"/>
              <a:t>Idaho - Nez Perce Tribe</a:t>
            </a:r>
          </a:p>
          <a:p>
            <a:pPr marL="1828800" lvl="3" indent="-457200" algn="just">
              <a:buFont typeface="Arial" panose="020B0604020202020204" pitchFamily="34" charset="0"/>
              <a:buChar char="•"/>
            </a:pPr>
            <a:r>
              <a:rPr lang="en-US" sz="3200" dirty="0" smtClean="0"/>
              <a:t>Oregon – Confederated Umatilla Tribes</a:t>
            </a:r>
          </a:p>
          <a:p>
            <a:pPr lvl="2" algn="just"/>
            <a:endParaRPr lang="en-US" sz="3200" dirty="0"/>
          </a:p>
        </p:txBody>
      </p:sp>
    </p:spTree>
    <p:extLst>
      <p:ext uri="{BB962C8B-B14F-4D97-AF65-F5344CB8AC3E}">
        <p14:creationId xmlns:p14="http://schemas.microsoft.com/office/powerpoint/2010/main" val="3074567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255" y="1219200"/>
            <a:ext cx="8732745" cy="584775"/>
          </a:xfrm>
          <a:prstGeom prst="rect">
            <a:avLst/>
          </a:prstGeom>
          <a:noFill/>
        </p:spPr>
        <p:txBody>
          <a:bodyPr wrap="square" rtlCol="0">
            <a:spAutoFit/>
          </a:bodyPr>
          <a:lstStyle/>
          <a:p>
            <a:pPr algn="ctr"/>
            <a:r>
              <a:rPr lang="en-US" sz="3200" b="1" u="sng" dirty="0" smtClean="0">
                <a:latin typeface="+mj-lt"/>
              </a:rPr>
              <a:t>Tribal Education Governance Today</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34</a:t>
            </a:r>
            <a:endParaRPr lang="en-US" sz="2000" dirty="0">
              <a:latin typeface="Palatino Linotype" panose="02040502050505030304" pitchFamily="18" charset="0"/>
            </a:endParaRPr>
          </a:p>
        </p:txBody>
      </p:sp>
      <p:sp>
        <p:nvSpPr>
          <p:cNvPr id="5" name="TextBox 4"/>
          <p:cNvSpPr txBox="1"/>
          <p:nvPr/>
        </p:nvSpPr>
        <p:spPr>
          <a:xfrm>
            <a:off x="-131779" y="1752600"/>
            <a:ext cx="9220200" cy="4031873"/>
          </a:xfrm>
          <a:prstGeom prst="rect">
            <a:avLst/>
          </a:prstGeom>
          <a:noFill/>
        </p:spPr>
        <p:txBody>
          <a:bodyPr wrap="square" rtlCol="0">
            <a:spAutoFit/>
          </a:bodyPr>
          <a:lstStyle/>
          <a:p>
            <a:pPr marL="914400" lvl="1" indent="-457200" algn="just">
              <a:buFont typeface="Wingdings" panose="05000000000000000000" pitchFamily="2" charset="2"/>
              <a:buChar char="Ø"/>
            </a:pPr>
            <a:r>
              <a:rPr lang="en-US" sz="3200" dirty="0" smtClean="0"/>
              <a:t>ESSA State-Tribal Education Partnership Program</a:t>
            </a:r>
          </a:p>
          <a:p>
            <a:pPr marL="1371600" lvl="2" indent="-457200" algn="just">
              <a:buFont typeface="Arial" panose="020B0604020202020204" pitchFamily="34" charset="0"/>
              <a:buChar char="•"/>
            </a:pPr>
            <a:r>
              <a:rPr lang="en-US" sz="3200" dirty="0" smtClean="0"/>
              <a:t>FY 2015 Grantees</a:t>
            </a:r>
          </a:p>
          <a:p>
            <a:pPr marL="1828800" lvl="3" indent="-457200" algn="just">
              <a:buFont typeface="Arial" panose="020B0604020202020204" pitchFamily="34" charset="0"/>
              <a:buChar char="•"/>
            </a:pPr>
            <a:r>
              <a:rPr lang="en-US" sz="3200" dirty="0" smtClean="0"/>
              <a:t>Oklahoma – Muscogee Creek Nation</a:t>
            </a:r>
          </a:p>
          <a:p>
            <a:pPr marL="1828800" lvl="3" indent="-457200" algn="just">
              <a:buFont typeface="Arial" panose="020B0604020202020204" pitchFamily="34" charset="0"/>
              <a:buChar char="•"/>
            </a:pPr>
            <a:r>
              <a:rPr lang="en-US" sz="3200" dirty="0" smtClean="0"/>
              <a:t>Oklahoma - Chickasaw Nation</a:t>
            </a:r>
          </a:p>
          <a:p>
            <a:pPr marL="1828800" lvl="3" indent="-457200" algn="just">
              <a:buFont typeface="Arial" panose="020B0604020202020204" pitchFamily="34" charset="0"/>
              <a:buChar char="•"/>
            </a:pPr>
            <a:r>
              <a:rPr lang="en-US" sz="3200" dirty="0" smtClean="0"/>
              <a:t>Idaho - Nez Perce Tribe</a:t>
            </a:r>
          </a:p>
          <a:p>
            <a:pPr marL="1828800" lvl="3" indent="-457200" algn="just">
              <a:buFont typeface="Arial" panose="020B0604020202020204" pitchFamily="34" charset="0"/>
              <a:buChar char="•"/>
            </a:pPr>
            <a:r>
              <a:rPr lang="en-US" sz="3200" dirty="0" smtClean="0"/>
              <a:t>Idaho - Coeur d’Alene Tribe</a:t>
            </a:r>
          </a:p>
          <a:p>
            <a:pPr marL="1371600" lvl="2" indent="-457200" algn="just">
              <a:buFont typeface="Arial" panose="020B0604020202020204" pitchFamily="34" charset="0"/>
              <a:buChar char="•"/>
            </a:pPr>
            <a:endParaRPr lang="en-US" sz="3200" dirty="0"/>
          </a:p>
          <a:p>
            <a:pPr marL="1371600" lvl="2" indent="-457200" algn="just">
              <a:buFont typeface="Arial" panose="020B0604020202020204" pitchFamily="34" charset="0"/>
              <a:buChar char="•"/>
            </a:pPr>
            <a:r>
              <a:rPr lang="en-US" sz="3200" dirty="0" smtClean="0"/>
              <a:t>FY 2019 applications due </a:t>
            </a:r>
            <a:r>
              <a:rPr lang="en-US" sz="3200" u="sng" dirty="0" smtClean="0"/>
              <a:t>August 12, 2019</a:t>
            </a:r>
            <a:endParaRPr lang="en-US" sz="3200" dirty="0" smtClean="0"/>
          </a:p>
        </p:txBody>
      </p:sp>
    </p:spTree>
    <p:extLst>
      <p:ext uri="{BB962C8B-B14F-4D97-AF65-F5344CB8AC3E}">
        <p14:creationId xmlns:p14="http://schemas.microsoft.com/office/powerpoint/2010/main" val="3646690421"/>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1" y="1219200"/>
            <a:ext cx="9067800" cy="584775"/>
          </a:xfrm>
          <a:prstGeom prst="rect">
            <a:avLst/>
          </a:prstGeom>
          <a:noFill/>
        </p:spPr>
        <p:txBody>
          <a:bodyPr wrap="square" rtlCol="0">
            <a:spAutoFit/>
          </a:bodyPr>
          <a:lstStyle/>
          <a:p>
            <a:pPr algn="ctr"/>
            <a:r>
              <a:rPr lang="en-US" sz="3200" b="1" u="sng" dirty="0" smtClean="0">
                <a:latin typeface="+mj-lt"/>
              </a:rPr>
              <a:t>What Do </a:t>
            </a:r>
            <a:r>
              <a:rPr lang="en-US" sz="3200" b="1" u="sng" dirty="0">
                <a:latin typeface="+mj-lt"/>
              </a:rPr>
              <a:t>A</a:t>
            </a:r>
            <a:r>
              <a:rPr lang="en-US" sz="3200" b="1" u="sng" dirty="0" smtClean="0">
                <a:latin typeface="+mj-lt"/>
              </a:rPr>
              <a:t>ll the Good Laws Really Mean?</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35</a:t>
            </a:r>
            <a:endParaRPr lang="en-US" sz="2000" dirty="0">
              <a:latin typeface="Palatino Linotype" panose="02040502050505030304" pitchFamily="18" charset="0"/>
            </a:endParaRPr>
          </a:p>
        </p:txBody>
      </p:sp>
      <p:sp>
        <p:nvSpPr>
          <p:cNvPr id="5" name="TextBox 4"/>
          <p:cNvSpPr txBox="1"/>
          <p:nvPr/>
        </p:nvSpPr>
        <p:spPr>
          <a:xfrm>
            <a:off x="-94301" y="1676400"/>
            <a:ext cx="9339537" cy="4401205"/>
          </a:xfrm>
          <a:prstGeom prst="rect">
            <a:avLst/>
          </a:prstGeom>
          <a:noFill/>
        </p:spPr>
        <p:txBody>
          <a:bodyPr wrap="square" rtlCol="0">
            <a:spAutoFit/>
          </a:bodyPr>
          <a:lstStyle/>
          <a:p>
            <a:pPr marL="457200" indent="-457200" algn="just">
              <a:buFont typeface="Wingdings" panose="05000000000000000000" pitchFamily="2" charset="2"/>
              <a:buChar char="Ø"/>
            </a:pPr>
            <a:r>
              <a:rPr lang="en-US" sz="3200" dirty="0" smtClean="0"/>
              <a:t>Troubling statistics</a:t>
            </a:r>
          </a:p>
          <a:p>
            <a:pPr algn="just"/>
            <a:endParaRPr lang="en-US" sz="3200" dirty="0" smtClean="0"/>
          </a:p>
          <a:p>
            <a:pPr marL="914400" lvl="1" indent="-457200" algn="just">
              <a:buFont typeface="Arial" panose="020B0604020202020204" pitchFamily="34" charset="0"/>
              <a:buChar char="•"/>
            </a:pPr>
            <a:r>
              <a:rPr lang="en-US" sz="2400" dirty="0" smtClean="0"/>
              <a:t>In 2016, </a:t>
            </a:r>
            <a:r>
              <a:rPr lang="en-US" sz="2400" dirty="0"/>
              <a:t>only </a:t>
            </a:r>
            <a:r>
              <a:rPr lang="en-US" sz="2400" dirty="0" smtClean="0"/>
              <a:t>about 75% </a:t>
            </a:r>
            <a:r>
              <a:rPr lang="en-US" sz="2400" dirty="0"/>
              <a:t>of AI/AN students completed high </a:t>
            </a:r>
            <a:r>
              <a:rPr lang="en-US" sz="2400" dirty="0" smtClean="0"/>
              <a:t>school - less </a:t>
            </a:r>
            <a:r>
              <a:rPr lang="en-US" sz="2400" dirty="0"/>
              <a:t>than any other racial or ethnic </a:t>
            </a:r>
            <a:r>
              <a:rPr lang="en-US" sz="2400" dirty="0" smtClean="0"/>
              <a:t>group in the US </a:t>
            </a:r>
          </a:p>
          <a:p>
            <a:pPr lvl="1" algn="just"/>
            <a:endParaRPr lang="en-US" sz="2400" dirty="0" smtClean="0">
              <a:hlinkClick r:id="rId3"/>
            </a:endParaRPr>
          </a:p>
          <a:p>
            <a:pPr lvl="1" algn="ctr"/>
            <a:r>
              <a:rPr lang="en-US" sz="2400" dirty="0" smtClean="0">
                <a:hlinkClick r:id="rId3"/>
              </a:rPr>
              <a:t>https</a:t>
            </a:r>
            <a:r>
              <a:rPr lang="en-US" sz="2400" dirty="0">
                <a:hlinkClick r:id="rId3"/>
              </a:rPr>
              <a:t>://nces.ed.gov/pubs2019/2019038.pdf</a:t>
            </a:r>
            <a:endParaRPr lang="en-US" sz="2400" dirty="0"/>
          </a:p>
          <a:p>
            <a:pPr lvl="1" algn="just"/>
            <a:endParaRPr lang="en-US" sz="2400" dirty="0"/>
          </a:p>
          <a:p>
            <a:pPr marL="914400" lvl="1" indent="-457200" algn="just">
              <a:buFont typeface="Arial" panose="020B0604020202020204" pitchFamily="34" charset="0"/>
              <a:buChar char="•"/>
            </a:pPr>
            <a:r>
              <a:rPr lang="en-US" sz="2400" dirty="0" smtClean="0"/>
              <a:t>In 2015, about 50% of AI/AN K-12 students reported never </a:t>
            </a:r>
          </a:p>
          <a:p>
            <a:pPr lvl="1" algn="just"/>
            <a:r>
              <a:rPr lang="en-US" sz="2400" dirty="0"/>
              <a:t>	</a:t>
            </a:r>
            <a:r>
              <a:rPr lang="en-US" sz="2400" dirty="0" smtClean="0"/>
              <a:t>  being exposed to their Native languages, including in school</a:t>
            </a:r>
          </a:p>
          <a:p>
            <a:pPr algn="ctr"/>
            <a:endParaRPr lang="en-US" sz="2400" dirty="0" smtClean="0">
              <a:hlinkClick r:id="rId4"/>
            </a:endParaRPr>
          </a:p>
          <a:p>
            <a:pPr algn="ctr"/>
            <a:r>
              <a:rPr lang="en-US" sz="2400" dirty="0" smtClean="0">
                <a:hlinkClick r:id="rId4"/>
              </a:rPr>
              <a:t>https</a:t>
            </a:r>
            <a:r>
              <a:rPr lang="en-US" sz="2400" dirty="0">
                <a:hlinkClick r:id="rId4"/>
              </a:rPr>
              <a:t>://</a:t>
            </a:r>
            <a:r>
              <a:rPr lang="en-US" sz="2400" dirty="0" smtClean="0">
                <a:hlinkClick r:id="rId4"/>
              </a:rPr>
              <a:t>nces.ed.gov/pubsearch/pubsinfo.asp?pubid=2019048</a:t>
            </a:r>
            <a:endParaRPr lang="en-US" sz="3200" dirty="0" smtClean="0"/>
          </a:p>
        </p:txBody>
      </p:sp>
    </p:spTree>
    <p:extLst>
      <p:ext uri="{BB962C8B-B14F-4D97-AF65-F5344CB8AC3E}">
        <p14:creationId xmlns:p14="http://schemas.microsoft.com/office/powerpoint/2010/main" val="4081671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anim calcmode="lin" valueType="num">
                                      <p:cBhvr>
                                        <p:cTn id="2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 calcmode="lin" valueType="num">
                                      <p:cBhvr additive="base">
                                        <p:cTn id="30"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Effect transition="in" filter="fade">
                                      <p:cBhvr>
                                        <p:cTn id="36" dur="1000"/>
                                        <p:tgtEl>
                                          <p:spTgt spid="5">
                                            <p:txEl>
                                              <p:pRg st="9" end="9"/>
                                            </p:txEl>
                                          </p:spTgt>
                                        </p:tgtEl>
                                      </p:cBhvr>
                                    </p:animEffect>
                                    <p:anim calcmode="lin" valueType="num">
                                      <p:cBhvr>
                                        <p:cTn id="3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1" y="1219200"/>
            <a:ext cx="9067800" cy="584775"/>
          </a:xfrm>
          <a:prstGeom prst="rect">
            <a:avLst/>
          </a:prstGeom>
          <a:noFill/>
        </p:spPr>
        <p:txBody>
          <a:bodyPr wrap="square" rtlCol="0">
            <a:spAutoFit/>
          </a:bodyPr>
          <a:lstStyle/>
          <a:p>
            <a:pPr algn="ctr"/>
            <a:r>
              <a:rPr lang="en-US" sz="3200" b="1" u="sng" dirty="0" smtClean="0">
                <a:latin typeface="+mj-lt"/>
              </a:rPr>
              <a:t>What Do All the Good Laws Really  Mean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36</a:t>
            </a:r>
            <a:endParaRPr lang="en-US" sz="2000" dirty="0">
              <a:latin typeface="Palatino Linotype" panose="02040502050505030304" pitchFamily="18" charset="0"/>
            </a:endParaRPr>
          </a:p>
        </p:txBody>
      </p:sp>
      <p:sp>
        <p:nvSpPr>
          <p:cNvPr id="5" name="TextBox 4"/>
          <p:cNvSpPr txBox="1"/>
          <p:nvPr/>
        </p:nvSpPr>
        <p:spPr>
          <a:xfrm>
            <a:off x="-90055" y="1803975"/>
            <a:ext cx="9220200" cy="6186309"/>
          </a:xfrm>
          <a:prstGeom prst="rect">
            <a:avLst/>
          </a:prstGeom>
          <a:noFill/>
        </p:spPr>
        <p:txBody>
          <a:bodyPr wrap="square" rtlCol="0">
            <a:spAutoFit/>
          </a:bodyPr>
          <a:lstStyle/>
          <a:p>
            <a:pPr marL="457200" indent="-457200" algn="just">
              <a:buFont typeface="Wingdings" panose="05000000000000000000" pitchFamily="2" charset="2"/>
              <a:buChar char="Ø"/>
            </a:pPr>
            <a:r>
              <a:rPr lang="en-US" sz="3200" dirty="0" smtClean="0"/>
              <a:t>Ongoing federal investigation</a:t>
            </a:r>
          </a:p>
          <a:p>
            <a:pPr marL="1257300" lvl="2" indent="-342900" algn="just">
              <a:buFont typeface="Arial" panose="020B0604020202020204" pitchFamily="34" charset="0"/>
              <a:buChar char="•"/>
            </a:pPr>
            <a:r>
              <a:rPr lang="en-US" sz="2400" dirty="0" smtClean="0"/>
              <a:t>U.S. Department of Education’s Office of Civil Rights</a:t>
            </a:r>
          </a:p>
          <a:p>
            <a:pPr lvl="2" algn="just"/>
            <a:r>
              <a:rPr lang="en-US" sz="2400" dirty="0"/>
              <a:t>	</a:t>
            </a:r>
            <a:r>
              <a:rPr lang="en-US" sz="2400" dirty="0" smtClean="0"/>
              <a:t>investigating alleged discrimination of Native students</a:t>
            </a:r>
          </a:p>
          <a:p>
            <a:pPr lvl="2" algn="just"/>
            <a:r>
              <a:rPr lang="en-US" sz="2400" dirty="0"/>
              <a:t>	</a:t>
            </a:r>
            <a:r>
              <a:rPr lang="en-US" sz="2400" dirty="0" smtClean="0"/>
              <a:t>in Wolf Point School District, Montana </a:t>
            </a:r>
          </a:p>
          <a:p>
            <a:pPr lvl="2" algn="just"/>
            <a:r>
              <a:rPr lang="en-US" sz="2400" dirty="0"/>
              <a:t>	</a:t>
            </a:r>
            <a:r>
              <a:rPr lang="en-US" sz="2400" dirty="0" smtClean="0"/>
              <a:t>(Ft. Peck Indian Reservation)</a:t>
            </a:r>
          </a:p>
          <a:p>
            <a:pPr marL="1257300" lvl="2" indent="-342900" algn="just">
              <a:buFont typeface="Arial" panose="020B0604020202020204" pitchFamily="34" charset="0"/>
              <a:buChar char="•"/>
            </a:pPr>
            <a:r>
              <a:rPr lang="en-US" sz="2400" dirty="0" smtClean="0"/>
              <a:t>Unequal treatment, push outs, discipline, </a:t>
            </a:r>
          </a:p>
          <a:p>
            <a:pPr lvl="2" algn="just"/>
            <a:r>
              <a:rPr lang="en-US" sz="2400" dirty="0"/>
              <a:t>	</a:t>
            </a:r>
            <a:r>
              <a:rPr lang="en-US" sz="2400" dirty="0" smtClean="0"/>
              <a:t>harassment, retaliation, &amp; </a:t>
            </a:r>
          </a:p>
          <a:p>
            <a:pPr lvl="2" algn="just"/>
            <a:r>
              <a:rPr lang="en-US" sz="2400" dirty="0"/>
              <a:t>	</a:t>
            </a:r>
            <a:r>
              <a:rPr lang="en-US" sz="2400" dirty="0" smtClean="0"/>
              <a:t>deprivation of basic due process rights</a:t>
            </a:r>
          </a:p>
          <a:p>
            <a:pPr marL="1257300" lvl="2" indent="-342900" algn="just">
              <a:buFont typeface="Arial" panose="020B0604020202020204" pitchFamily="34" charset="0"/>
              <a:buChar char="•"/>
            </a:pPr>
            <a:r>
              <a:rPr lang="en-US" sz="2400" dirty="0" smtClean="0"/>
              <a:t>In 2010, 6 Native students committed suicide; </a:t>
            </a:r>
          </a:p>
          <a:p>
            <a:pPr lvl="2" algn="just"/>
            <a:r>
              <a:rPr lang="en-US" sz="2400" dirty="0"/>
              <a:t>	</a:t>
            </a:r>
            <a:r>
              <a:rPr lang="en-US" sz="2400" dirty="0" smtClean="0"/>
              <a:t>another 20 attempted</a:t>
            </a:r>
            <a:endParaRPr lang="en-US" sz="2000" dirty="0" smtClean="0">
              <a:hlinkClick r:id="rId3"/>
            </a:endParaRPr>
          </a:p>
          <a:p>
            <a:pPr lvl="1" algn="ctr"/>
            <a:r>
              <a:rPr lang="en-US" dirty="0" smtClean="0">
                <a:hlinkClick r:id="rId3"/>
              </a:rPr>
              <a:t>https</a:t>
            </a:r>
            <a:r>
              <a:rPr lang="en-US" dirty="0">
                <a:hlinkClick r:id="rId3"/>
              </a:rPr>
              <a:t>://www.aclumontana.org/sites/default/files/field_documents/fort_peck_reservation</a:t>
            </a:r>
            <a:r>
              <a:rPr lang="en-US" dirty="0" smtClean="0">
                <a:hlinkClick r:id="rId3"/>
              </a:rPr>
              <a:t>_</a:t>
            </a:r>
          </a:p>
          <a:p>
            <a:pPr lvl="1" algn="ctr"/>
            <a:r>
              <a:rPr lang="en-US" dirty="0" smtClean="0">
                <a:hlinkClick r:id="rId3"/>
              </a:rPr>
              <a:t>title_vi_doj_complaint.pdf</a:t>
            </a:r>
            <a:endParaRPr lang="en-US" dirty="0" smtClean="0"/>
          </a:p>
          <a:p>
            <a:pPr marL="800100" lvl="1" indent="-342900" algn="just">
              <a:buFont typeface="Arial" panose="020B0604020202020204" pitchFamily="34" charset="0"/>
              <a:buChar char="•"/>
            </a:pPr>
            <a:endParaRPr lang="en-US" sz="2400" dirty="0" smtClean="0"/>
          </a:p>
          <a:p>
            <a:pPr lvl="1" algn="just"/>
            <a:endParaRPr lang="en-US" sz="2400" dirty="0" smtClean="0"/>
          </a:p>
          <a:p>
            <a:pPr lvl="1" algn="just"/>
            <a:endParaRPr lang="en-US" sz="3200" dirty="0" smtClean="0"/>
          </a:p>
          <a:p>
            <a:pPr lvl="2" algn="just"/>
            <a:endParaRPr lang="en-US" sz="3200"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33260" y="3581400"/>
            <a:ext cx="2639290" cy="914400"/>
          </a:xfrm>
          <a:prstGeom prst="rect">
            <a:avLst/>
          </a:prstGeom>
        </p:spPr>
      </p:pic>
    </p:spTree>
    <p:extLst>
      <p:ext uri="{BB962C8B-B14F-4D97-AF65-F5344CB8AC3E}">
        <p14:creationId xmlns:p14="http://schemas.microsoft.com/office/powerpoint/2010/main" val="3141893181"/>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1000"/>
                                        <p:tgtEl>
                                          <p:spTgt spid="5">
                                            <p:txEl>
                                              <p:pRg st="2" end="2"/>
                                            </p:txEl>
                                          </p:spTgt>
                                        </p:tgtEl>
                                      </p:cBhvr>
                                    </p:animEffect>
                                    <p:anim calcmode="lin" valueType="num">
                                      <p:cBhvr>
                                        <p:cTn id="1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1000"/>
                                        <p:tgtEl>
                                          <p:spTgt spid="5">
                                            <p:txEl>
                                              <p:pRg st="3" end="3"/>
                                            </p:txEl>
                                          </p:spTgt>
                                        </p:tgtEl>
                                      </p:cBhvr>
                                    </p:animEffect>
                                    <p:anim calcmode="lin" valueType="num">
                                      <p:cBhvr>
                                        <p:cTn id="2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1000" fill="hold"/>
                                        <p:tgtEl>
                                          <p:spTgt spid="2"/>
                                        </p:tgtEl>
                                        <p:attrNameLst>
                                          <p:attrName>ppt_w</p:attrName>
                                        </p:attrNameLst>
                                      </p:cBhvr>
                                      <p:tavLst>
                                        <p:tav tm="0">
                                          <p:val>
                                            <p:fltVal val="0"/>
                                          </p:val>
                                        </p:tav>
                                        <p:tav tm="100000">
                                          <p:val>
                                            <p:strVal val="#ppt_w"/>
                                          </p:val>
                                        </p:tav>
                                      </p:tavLst>
                                    </p:anim>
                                    <p:anim calcmode="lin" valueType="num">
                                      <p:cBhvr>
                                        <p:cTn id="36" dur="1000" fill="hold"/>
                                        <p:tgtEl>
                                          <p:spTgt spid="2"/>
                                        </p:tgtEl>
                                        <p:attrNameLst>
                                          <p:attrName>ppt_h</p:attrName>
                                        </p:attrNameLst>
                                      </p:cBhvr>
                                      <p:tavLst>
                                        <p:tav tm="0">
                                          <p:val>
                                            <p:fltVal val="0"/>
                                          </p:val>
                                        </p:tav>
                                        <p:tav tm="100000">
                                          <p:val>
                                            <p:strVal val="#ppt_h"/>
                                          </p:val>
                                        </p:tav>
                                      </p:tavLst>
                                    </p:anim>
                                    <p:anim calcmode="lin" valueType="num">
                                      <p:cBhvr>
                                        <p:cTn id="37" dur="1000" fill="hold"/>
                                        <p:tgtEl>
                                          <p:spTgt spid="2"/>
                                        </p:tgtEl>
                                        <p:attrNameLst>
                                          <p:attrName>style.rotation</p:attrName>
                                        </p:attrNameLst>
                                      </p:cBhvr>
                                      <p:tavLst>
                                        <p:tav tm="0">
                                          <p:val>
                                            <p:fltVal val="90"/>
                                          </p:val>
                                        </p:tav>
                                        <p:tav tm="100000">
                                          <p:val>
                                            <p:fltVal val="0"/>
                                          </p:val>
                                        </p:tav>
                                      </p:tavLst>
                                    </p:anim>
                                    <p:animEffect transition="in" filter="fade">
                                      <p:cBhvr>
                                        <p:cTn id="38" dur="10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Effect transition="in" filter="fade">
                                      <p:cBhvr>
                                        <p:cTn id="43" dur="1000"/>
                                        <p:tgtEl>
                                          <p:spTgt spid="5">
                                            <p:txEl>
                                              <p:pRg st="5" end="5"/>
                                            </p:txEl>
                                          </p:spTgt>
                                        </p:tgtEl>
                                      </p:cBhvr>
                                    </p:animEffect>
                                    <p:anim calcmode="lin" valueType="num">
                                      <p:cBhvr>
                                        <p:cTn id="4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Effect transition="in" filter="fade">
                                      <p:cBhvr>
                                        <p:cTn id="48" dur="1000"/>
                                        <p:tgtEl>
                                          <p:spTgt spid="5">
                                            <p:txEl>
                                              <p:pRg st="6" end="6"/>
                                            </p:txEl>
                                          </p:spTgt>
                                        </p:tgtEl>
                                      </p:cBhvr>
                                    </p:animEffect>
                                    <p:anim calcmode="lin" valueType="num">
                                      <p:cBhvr>
                                        <p:cTn id="4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Effect transition="in" filter="fade">
                                      <p:cBhvr>
                                        <p:cTn id="53" dur="1000"/>
                                        <p:tgtEl>
                                          <p:spTgt spid="5">
                                            <p:txEl>
                                              <p:pRg st="7" end="7"/>
                                            </p:txEl>
                                          </p:spTgt>
                                        </p:tgtEl>
                                      </p:cBhvr>
                                    </p:animEffect>
                                    <p:anim calcmode="lin" valueType="num">
                                      <p:cBhvr>
                                        <p:cTn id="54"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5">
                                            <p:txEl>
                                              <p:pRg st="8" end="8"/>
                                            </p:txEl>
                                          </p:spTgt>
                                        </p:tgtEl>
                                        <p:attrNameLst>
                                          <p:attrName>style.visibility</p:attrName>
                                        </p:attrNameLst>
                                      </p:cBhvr>
                                      <p:to>
                                        <p:strVal val="visible"/>
                                      </p:to>
                                    </p:set>
                                    <p:animEffect transition="in" filter="fade">
                                      <p:cBhvr>
                                        <p:cTn id="60" dur="1000"/>
                                        <p:tgtEl>
                                          <p:spTgt spid="5">
                                            <p:txEl>
                                              <p:pRg st="8" end="8"/>
                                            </p:txEl>
                                          </p:spTgt>
                                        </p:tgtEl>
                                      </p:cBhvr>
                                    </p:animEffect>
                                    <p:anim calcmode="lin" valueType="num">
                                      <p:cBhvr>
                                        <p:cTn id="61"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8" end="8"/>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5">
                                            <p:txEl>
                                              <p:pRg st="9" end="9"/>
                                            </p:txEl>
                                          </p:spTgt>
                                        </p:tgtEl>
                                        <p:attrNameLst>
                                          <p:attrName>style.visibility</p:attrName>
                                        </p:attrNameLst>
                                      </p:cBhvr>
                                      <p:to>
                                        <p:strVal val="visible"/>
                                      </p:to>
                                    </p:set>
                                    <p:animEffect transition="in" filter="fade">
                                      <p:cBhvr>
                                        <p:cTn id="65" dur="1000"/>
                                        <p:tgtEl>
                                          <p:spTgt spid="5">
                                            <p:txEl>
                                              <p:pRg st="9" end="9"/>
                                            </p:txEl>
                                          </p:spTgt>
                                        </p:tgtEl>
                                      </p:cBhvr>
                                    </p:animEffect>
                                    <p:anim calcmode="lin" valueType="num">
                                      <p:cBhvr>
                                        <p:cTn id="66"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5">
                                            <p:txEl>
                                              <p:pRg st="10" end="10"/>
                                            </p:txEl>
                                          </p:spTgt>
                                        </p:tgtEl>
                                        <p:attrNameLst>
                                          <p:attrName>style.visibility</p:attrName>
                                        </p:attrNameLst>
                                      </p:cBhvr>
                                      <p:to>
                                        <p:strVal val="visible"/>
                                      </p:to>
                                    </p:set>
                                    <p:animEffect transition="in" filter="fade">
                                      <p:cBhvr>
                                        <p:cTn id="72" dur="1000"/>
                                        <p:tgtEl>
                                          <p:spTgt spid="5">
                                            <p:txEl>
                                              <p:pRg st="10" end="10"/>
                                            </p:txEl>
                                          </p:spTgt>
                                        </p:tgtEl>
                                      </p:cBhvr>
                                    </p:animEffect>
                                    <p:anim calcmode="lin" valueType="num">
                                      <p:cBhvr>
                                        <p:cTn id="73"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74"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5">
                                            <p:txEl>
                                              <p:pRg st="11" end="11"/>
                                            </p:txEl>
                                          </p:spTgt>
                                        </p:tgtEl>
                                        <p:attrNameLst>
                                          <p:attrName>style.visibility</p:attrName>
                                        </p:attrNameLst>
                                      </p:cBhvr>
                                      <p:to>
                                        <p:strVal val="visible"/>
                                      </p:to>
                                    </p:set>
                                    <p:animEffect transition="in" filter="fade">
                                      <p:cBhvr>
                                        <p:cTn id="77" dur="1000"/>
                                        <p:tgtEl>
                                          <p:spTgt spid="5">
                                            <p:txEl>
                                              <p:pRg st="11" end="11"/>
                                            </p:txEl>
                                          </p:spTgt>
                                        </p:tgtEl>
                                      </p:cBhvr>
                                    </p:animEffect>
                                    <p:anim calcmode="lin" valueType="num">
                                      <p:cBhvr>
                                        <p:cTn id="78"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1" y="1219200"/>
            <a:ext cx="9067800" cy="584775"/>
          </a:xfrm>
          <a:prstGeom prst="rect">
            <a:avLst/>
          </a:prstGeom>
          <a:noFill/>
        </p:spPr>
        <p:txBody>
          <a:bodyPr wrap="square" rtlCol="0">
            <a:spAutoFit/>
          </a:bodyPr>
          <a:lstStyle/>
          <a:p>
            <a:pPr algn="ctr"/>
            <a:r>
              <a:rPr lang="en-US" sz="3200" b="1" u="sng" dirty="0" smtClean="0">
                <a:latin typeface="+mj-lt"/>
              </a:rPr>
              <a:t>What Do </a:t>
            </a:r>
            <a:r>
              <a:rPr lang="en-US" sz="3200" b="1" u="sng" dirty="0">
                <a:latin typeface="+mj-lt"/>
              </a:rPr>
              <a:t>A</a:t>
            </a:r>
            <a:r>
              <a:rPr lang="en-US" sz="3200" b="1" u="sng" dirty="0" smtClean="0">
                <a:latin typeface="+mj-lt"/>
              </a:rPr>
              <a:t>ll the Good Laws Really Mean ?</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37</a:t>
            </a:r>
            <a:endParaRPr lang="en-US" sz="2000" dirty="0">
              <a:latin typeface="Palatino Linotype" panose="02040502050505030304" pitchFamily="18" charset="0"/>
            </a:endParaRPr>
          </a:p>
        </p:txBody>
      </p:sp>
      <p:sp>
        <p:nvSpPr>
          <p:cNvPr id="5" name="TextBox 4"/>
          <p:cNvSpPr txBox="1"/>
          <p:nvPr/>
        </p:nvSpPr>
        <p:spPr>
          <a:xfrm>
            <a:off x="-101138" y="1803975"/>
            <a:ext cx="9220200" cy="3539430"/>
          </a:xfrm>
          <a:prstGeom prst="rect">
            <a:avLst/>
          </a:prstGeom>
          <a:noFill/>
        </p:spPr>
        <p:txBody>
          <a:bodyPr wrap="square" rtlCol="0">
            <a:spAutoFit/>
          </a:bodyPr>
          <a:lstStyle/>
          <a:p>
            <a:pPr marL="457200" indent="-457200" algn="just">
              <a:buFont typeface="Wingdings" panose="05000000000000000000" pitchFamily="2" charset="2"/>
              <a:buChar char="Ø"/>
            </a:pPr>
            <a:r>
              <a:rPr lang="en-US" sz="2800" dirty="0" smtClean="0"/>
              <a:t>Pending federal court case (</a:t>
            </a:r>
            <a:r>
              <a:rPr lang="en-US" sz="2800" i="1" dirty="0" smtClean="0"/>
              <a:t>Stephen C., et al. v. BIE</a:t>
            </a:r>
            <a:r>
              <a:rPr lang="en-US" sz="2800" dirty="0" smtClean="0"/>
              <a:t>)</a:t>
            </a:r>
          </a:p>
          <a:p>
            <a:pPr marL="914400" lvl="1" indent="-457200" algn="just">
              <a:buFont typeface="Arial" panose="020B0604020202020204" pitchFamily="34" charset="0"/>
              <a:buChar char="•"/>
            </a:pPr>
            <a:r>
              <a:rPr lang="en-US" sz="2800" dirty="0" smtClean="0"/>
              <a:t>Havasupai Elementary School (K-8)</a:t>
            </a:r>
          </a:p>
          <a:p>
            <a:pPr marL="914400" lvl="1" indent="-457200" algn="just">
              <a:buFont typeface="Arial" panose="020B0604020202020204" pitchFamily="34" charset="0"/>
              <a:buChar char="•"/>
            </a:pPr>
            <a:r>
              <a:rPr lang="en-US" sz="2800" dirty="0" smtClean="0"/>
              <a:t>Allegations</a:t>
            </a:r>
          </a:p>
          <a:p>
            <a:pPr marL="1371600" lvl="2" indent="-457200" algn="just">
              <a:buFont typeface="Arial" panose="020B0604020202020204" pitchFamily="34" charset="0"/>
              <a:buChar char="•"/>
            </a:pPr>
            <a:r>
              <a:rPr lang="en-US" sz="2800" dirty="0" smtClean="0"/>
              <a:t>Failure to provide basic instruction</a:t>
            </a:r>
          </a:p>
          <a:p>
            <a:pPr marL="1371600" lvl="2" indent="-457200" algn="just">
              <a:buFont typeface="Arial" panose="020B0604020202020204" pitchFamily="34" charset="0"/>
              <a:buChar char="•"/>
            </a:pPr>
            <a:r>
              <a:rPr lang="en-US" sz="2800" dirty="0" smtClean="0"/>
              <a:t>Only minimal instruction in Native language</a:t>
            </a:r>
          </a:p>
          <a:p>
            <a:pPr marL="1371600" lvl="2" indent="-457200" algn="just">
              <a:buFont typeface="Arial" panose="020B0604020202020204" pitchFamily="34" charset="0"/>
              <a:buChar char="•"/>
            </a:pPr>
            <a:r>
              <a:rPr lang="en-US" sz="2800" dirty="0" smtClean="0"/>
              <a:t>Non-compliant library</a:t>
            </a:r>
          </a:p>
          <a:p>
            <a:pPr marL="1371600" lvl="2" indent="-457200" algn="just">
              <a:buFont typeface="Arial" panose="020B0604020202020204" pitchFamily="34" charset="0"/>
              <a:buChar char="•"/>
            </a:pPr>
            <a:r>
              <a:rPr lang="en-US" sz="2800" dirty="0" smtClean="0"/>
              <a:t>No extracurricular activities</a:t>
            </a:r>
          </a:p>
          <a:p>
            <a:pPr marL="1371600" lvl="2" indent="-457200" algn="just">
              <a:buFont typeface="Arial" panose="020B0604020202020204" pitchFamily="34" charset="0"/>
              <a:buChar char="•"/>
            </a:pPr>
            <a:r>
              <a:rPr lang="en-US" sz="2800" dirty="0" smtClean="0"/>
              <a:t>Disabled students ignored or mistreated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1750" y="2300008"/>
            <a:ext cx="2422340" cy="1273682"/>
          </a:xfrm>
          <a:prstGeom prst="rect">
            <a:avLst/>
          </a:prstGeom>
        </p:spPr>
      </p:pic>
    </p:spTree>
    <p:extLst>
      <p:ext uri="{BB962C8B-B14F-4D97-AF65-F5344CB8AC3E}">
        <p14:creationId xmlns:p14="http://schemas.microsoft.com/office/powerpoint/2010/main" val="3726380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additive="base">
                                        <p:cTn id="14"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Horizontal)">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 calcmode="lin" valueType="num">
                                      <p:cBhvr additive="base">
                                        <p:cTn id="5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1" y="1219200"/>
            <a:ext cx="9067800" cy="584775"/>
          </a:xfrm>
          <a:prstGeom prst="rect">
            <a:avLst/>
          </a:prstGeom>
          <a:noFill/>
        </p:spPr>
        <p:txBody>
          <a:bodyPr wrap="square" rtlCol="0">
            <a:spAutoFit/>
          </a:bodyPr>
          <a:lstStyle/>
          <a:p>
            <a:pPr algn="ctr"/>
            <a:r>
              <a:rPr lang="en-US" sz="3200" b="1" u="sng" dirty="0" smtClean="0">
                <a:latin typeface="+mj-lt"/>
              </a:rPr>
              <a:t>Can Tribes Govern State Public Schools?</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38</a:t>
            </a:r>
            <a:endParaRPr lang="en-US" sz="2000" dirty="0">
              <a:latin typeface="Palatino Linotype" panose="02040502050505030304" pitchFamily="18" charset="0"/>
            </a:endParaRPr>
          </a:p>
        </p:txBody>
      </p:sp>
      <p:sp>
        <p:nvSpPr>
          <p:cNvPr id="5" name="TextBox 4"/>
          <p:cNvSpPr txBox="1"/>
          <p:nvPr/>
        </p:nvSpPr>
        <p:spPr>
          <a:xfrm>
            <a:off x="-71711" y="1803975"/>
            <a:ext cx="9220200" cy="3970318"/>
          </a:xfrm>
          <a:prstGeom prst="rect">
            <a:avLst/>
          </a:prstGeom>
          <a:noFill/>
        </p:spPr>
        <p:txBody>
          <a:bodyPr wrap="square" rtlCol="0">
            <a:spAutoFit/>
          </a:bodyPr>
          <a:lstStyle/>
          <a:p>
            <a:pPr marL="457200" indent="-457200" algn="just">
              <a:buFont typeface="Wingdings" panose="05000000000000000000" pitchFamily="2" charset="2"/>
              <a:buChar char="Ø"/>
            </a:pPr>
            <a:r>
              <a:rPr lang="en-US" sz="2800" dirty="0" smtClean="0"/>
              <a:t>US Court of Appeals for the Ninth Circuit</a:t>
            </a:r>
          </a:p>
          <a:p>
            <a:pPr marL="914400" lvl="1" indent="-457200" algn="just">
              <a:buFont typeface="Arial" panose="020B0604020202020204" pitchFamily="34" charset="0"/>
              <a:buChar char="•"/>
            </a:pPr>
            <a:r>
              <a:rPr lang="en-US" sz="2800" dirty="0" smtClean="0"/>
              <a:t>Possibly, where schools are on tribal land</a:t>
            </a:r>
          </a:p>
          <a:p>
            <a:pPr marL="914400" lvl="1" indent="-457200" algn="just">
              <a:buFont typeface="Arial" panose="020B0604020202020204" pitchFamily="34" charset="0"/>
              <a:buChar char="•"/>
            </a:pPr>
            <a:r>
              <a:rPr lang="en-US" sz="2800" i="1" dirty="0" smtClean="0"/>
              <a:t>Window Rock Unified School Dist. v. Reeves</a:t>
            </a:r>
            <a:r>
              <a:rPr lang="en-US" sz="2800" dirty="0" smtClean="0"/>
              <a:t>, </a:t>
            </a:r>
          </a:p>
          <a:p>
            <a:pPr lvl="1" algn="just"/>
            <a:r>
              <a:rPr lang="en-US" sz="2800" dirty="0"/>
              <a:t>	</a:t>
            </a:r>
            <a:r>
              <a:rPr lang="en-US" sz="2800" dirty="0" smtClean="0"/>
              <a:t>861 F.3d 894 (9</a:t>
            </a:r>
            <a:r>
              <a:rPr lang="en-US" sz="2800" baseline="30000" dirty="0" smtClean="0"/>
              <a:t>th</a:t>
            </a:r>
            <a:r>
              <a:rPr lang="en-US" sz="2800" dirty="0" smtClean="0"/>
              <a:t> Cir. 2017)</a:t>
            </a:r>
          </a:p>
          <a:p>
            <a:pPr lvl="1" algn="just"/>
            <a:endParaRPr lang="en-US" sz="2800" dirty="0" smtClean="0"/>
          </a:p>
          <a:p>
            <a:pPr marL="457200" indent="-457200" algn="just">
              <a:buFont typeface="Wingdings" panose="05000000000000000000" pitchFamily="2" charset="2"/>
              <a:buChar char="Ø"/>
            </a:pPr>
            <a:r>
              <a:rPr lang="en-US" sz="2800" dirty="0" smtClean="0"/>
              <a:t>US Court of Appeals for the Eighth Circuit</a:t>
            </a:r>
          </a:p>
          <a:p>
            <a:pPr marL="914400" lvl="1" indent="-457200" algn="just">
              <a:buFont typeface="Arial" panose="020B0604020202020204" pitchFamily="34" charset="0"/>
              <a:buChar char="•"/>
            </a:pPr>
            <a:r>
              <a:rPr lang="en-US" sz="2800" dirty="0" smtClean="0"/>
              <a:t>Very unlikely</a:t>
            </a:r>
          </a:p>
          <a:p>
            <a:pPr marL="914400" lvl="1" indent="-457200" algn="just">
              <a:buFont typeface="Arial" panose="020B0604020202020204" pitchFamily="34" charset="0"/>
              <a:buChar char="•"/>
            </a:pPr>
            <a:r>
              <a:rPr lang="en-US" sz="2800" i="1" dirty="0" smtClean="0"/>
              <a:t>Fort Yates Public School Dist. v. Murphy</a:t>
            </a:r>
            <a:r>
              <a:rPr lang="en-US" sz="2800" dirty="0" smtClean="0"/>
              <a:t>, </a:t>
            </a:r>
          </a:p>
          <a:p>
            <a:pPr lvl="1" algn="just"/>
            <a:r>
              <a:rPr lang="en-US" sz="2800" dirty="0"/>
              <a:t>	</a:t>
            </a:r>
            <a:r>
              <a:rPr lang="en-US" sz="2800" dirty="0" smtClean="0"/>
              <a:t>786 F.3d 662 (8</a:t>
            </a:r>
            <a:r>
              <a:rPr lang="en-US" sz="2800" baseline="30000" dirty="0" smtClean="0"/>
              <a:t>th</a:t>
            </a:r>
            <a:r>
              <a:rPr lang="en-US" sz="2800" dirty="0" smtClean="0"/>
              <a:t> Cir. 2015)</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1905000"/>
            <a:ext cx="1633263" cy="1633263"/>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6607" y="4191000"/>
            <a:ext cx="2175656" cy="1447800"/>
          </a:xfrm>
          <a:prstGeom prst="rect">
            <a:avLst/>
          </a:prstGeom>
        </p:spPr>
      </p:pic>
    </p:spTree>
    <p:extLst>
      <p:ext uri="{BB962C8B-B14F-4D97-AF65-F5344CB8AC3E}">
        <p14:creationId xmlns:p14="http://schemas.microsoft.com/office/powerpoint/2010/main" val="2318349442"/>
      </p:ext>
    </p:extLst>
  </p:cSld>
  <p:clrMapOvr>
    <a:masterClrMapping/>
  </p:clrMapOvr>
  <mc:AlternateContent xmlns:mc="http://schemas.openxmlformats.org/markup-compatibility/2006" xmlns:p14="http://schemas.microsoft.com/office/powerpoint/2010/main">
    <mc:Choice Requires="p14">
      <p:transition spd="slow" p14:dur="1400">
        <p14:door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additive="base">
                                        <p:cTn id="2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additive="base">
                                        <p:cTn id="2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additive="base">
                                        <p:cTn id="3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1000"/>
                                        <p:tgtEl>
                                          <p:spTgt spid="5">
                                            <p:txEl>
                                              <p:pRg st="5" end="5"/>
                                            </p:txEl>
                                          </p:spTgt>
                                        </p:tgtEl>
                                      </p:cBhvr>
                                    </p:animEffect>
                                    <p:anim calcmode="lin" valueType="num">
                                      <p:cBhvr>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8" presetClass="entr" presetSubtype="32"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diamond(out)">
                                      <p:cBhvr>
                                        <p:cTn id="45" dur="2000"/>
                                        <p:tgtEl>
                                          <p:spTgt spid="3"/>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 calcmode="lin" valueType="num">
                                      <p:cBhvr additive="base">
                                        <p:cTn id="50"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additive="base">
                                        <p:cTn id="56"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5">
                                            <p:txEl>
                                              <p:pRg st="8" end="8"/>
                                            </p:txEl>
                                          </p:spTgt>
                                        </p:tgtEl>
                                        <p:attrNameLst>
                                          <p:attrName>style.visibility</p:attrName>
                                        </p:attrNameLst>
                                      </p:cBhvr>
                                      <p:to>
                                        <p:strVal val="visible"/>
                                      </p:to>
                                    </p:set>
                                    <p:anim calcmode="lin" valueType="num">
                                      <p:cBhvr additive="base">
                                        <p:cTn id="60"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7522" y="1066800"/>
            <a:ext cx="7701055" cy="584775"/>
          </a:xfrm>
          <a:prstGeom prst="rect">
            <a:avLst/>
          </a:prstGeom>
          <a:noFill/>
        </p:spPr>
        <p:txBody>
          <a:bodyPr wrap="square" rtlCol="0">
            <a:spAutoFit/>
          </a:bodyPr>
          <a:lstStyle/>
          <a:p>
            <a:pPr algn="ctr"/>
            <a:r>
              <a:rPr lang="en-US" sz="3200" b="1" u="sng" dirty="0" smtClean="0">
                <a:latin typeface="+mj-lt"/>
              </a:rPr>
              <a:t>What is a Sovereign ?</a:t>
            </a:r>
          </a:p>
        </p:txBody>
      </p:sp>
      <p:sp>
        <p:nvSpPr>
          <p:cNvPr id="6" name="TextBox 5"/>
          <p:cNvSpPr txBox="1"/>
          <p:nvPr/>
        </p:nvSpPr>
        <p:spPr>
          <a:xfrm>
            <a:off x="8804090" y="5801843"/>
            <a:ext cx="312906" cy="400110"/>
          </a:xfrm>
          <a:prstGeom prst="rect">
            <a:avLst/>
          </a:prstGeom>
          <a:noFill/>
        </p:spPr>
        <p:txBody>
          <a:bodyPr wrap="none" rtlCol="0">
            <a:spAutoFit/>
          </a:bodyPr>
          <a:lstStyle/>
          <a:p>
            <a:r>
              <a:rPr lang="en-US" sz="2000" dirty="0" smtClean="0">
                <a:latin typeface="Palatino Linotype" panose="02040502050505030304" pitchFamily="18" charset="0"/>
              </a:rPr>
              <a:t>3</a:t>
            </a:r>
            <a:endParaRPr lang="en-US" sz="2000" dirty="0">
              <a:latin typeface="Palatino Linotype" panose="02040502050505030304" pitchFamily="18" charset="0"/>
            </a:endParaRPr>
          </a:p>
        </p:txBody>
      </p:sp>
      <p:sp>
        <p:nvSpPr>
          <p:cNvPr id="5" name="TextBox 4"/>
          <p:cNvSpPr txBox="1"/>
          <p:nvPr/>
        </p:nvSpPr>
        <p:spPr>
          <a:xfrm>
            <a:off x="158277" y="1660934"/>
            <a:ext cx="8637104" cy="4278094"/>
          </a:xfrm>
          <a:prstGeom prst="rect">
            <a:avLst/>
          </a:prstGeom>
          <a:noFill/>
        </p:spPr>
        <p:txBody>
          <a:bodyPr wrap="square" rtlCol="0">
            <a:spAutoFit/>
          </a:bodyPr>
          <a:lstStyle/>
          <a:p>
            <a:pPr lvl="1" algn="just"/>
            <a:r>
              <a:rPr lang="en-US" sz="2800" dirty="0" smtClean="0"/>
              <a:t>Generally, an independent political community,</a:t>
            </a:r>
          </a:p>
          <a:p>
            <a:pPr lvl="1" algn="just"/>
            <a:r>
              <a:rPr lang="en-US" sz="2800" dirty="0" smtClean="0"/>
              <a:t>  whose members are bound together </a:t>
            </a:r>
          </a:p>
          <a:p>
            <a:pPr lvl="1" algn="just"/>
            <a:r>
              <a:rPr lang="en-US" sz="2800" dirty="0" smtClean="0"/>
              <a:t>    by being subjected to a central authority </a:t>
            </a:r>
          </a:p>
          <a:p>
            <a:pPr lvl="1" algn="just"/>
            <a:r>
              <a:rPr lang="en-US" sz="2800" dirty="0" smtClean="0"/>
              <a:t>      whose commands those members must obey</a:t>
            </a:r>
          </a:p>
          <a:p>
            <a:pPr lvl="1" algn="just"/>
            <a:endParaRPr lang="en-US" sz="2800" dirty="0"/>
          </a:p>
          <a:p>
            <a:pPr lvl="1" algn="ctr"/>
            <a:r>
              <a:rPr lang="en-US" sz="2800" dirty="0" smtClean="0"/>
              <a:t>Black’s Law Dictionary (11</a:t>
            </a:r>
            <a:r>
              <a:rPr lang="en-US" sz="2800" baseline="30000" dirty="0" smtClean="0"/>
              <a:t>th</a:t>
            </a:r>
            <a:r>
              <a:rPr lang="en-US" sz="2800" dirty="0" smtClean="0"/>
              <a:t> ed. 2019)</a:t>
            </a:r>
          </a:p>
          <a:p>
            <a:pPr lvl="1" algn="ctr"/>
            <a:endParaRPr lang="en-US" sz="2800" dirty="0">
              <a:latin typeface="Palatino Linotype" panose="02040502050505030304" pitchFamily="18" charset="0"/>
            </a:endParaRPr>
          </a:p>
          <a:p>
            <a:pPr lvl="1" algn="ctr"/>
            <a:endParaRPr lang="en-US" sz="2800" dirty="0" smtClean="0">
              <a:latin typeface="Palatino Linotype" panose="02040502050505030304" pitchFamily="18" charset="0"/>
            </a:endParaRPr>
          </a:p>
          <a:p>
            <a:pPr lvl="1" algn="ctr"/>
            <a:endParaRPr lang="en-US" sz="2800" dirty="0">
              <a:latin typeface="Palatino Linotype" panose="02040502050505030304" pitchFamily="18" charset="0"/>
            </a:endParaRPr>
          </a:p>
          <a:p>
            <a:pPr lvl="1" algn="ctr"/>
            <a:endParaRPr lang="en-US" sz="2000" dirty="0" smtClean="0">
              <a:latin typeface="Palatino Linotype" panose="02040502050505030304" pitchFamily="18" charset="0"/>
            </a:endParaRPr>
          </a:p>
        </p:txBody>
      </p:sp>
      <p:pic>
        <p:nvPicPr>
          <p:cNvPr id="3074" name="Picture 2" descr="C:\Users\melody\AppData\Local\Microsoft\Windows\Temporary Internet Files\Content.IE5\LIJDKMPO\pimg_749578114111319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468343"/>
            <a:ext cx="2024062"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0442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074"/>
                                        </p:tgtEl>
                                        <p:attrNameLst>
                                          <p:attrName>style.visibility</p:attrName>
                                        </p:attrNameLst>
                                      </p:cBhvr>
                                      <p:to>
                                        <p:strVal val="visible"/>
                                      </p:to>
                                    </p:set>
                                    <p:anim calcmode="lin" valueType="num">
                                      <p:cBhvr>
                                        <p:cTn id="35" dur="500" fill="hold"/>
                                        <p:tgtEl>
                                          <p:spTgt spid="3074"/>
                                        </p:tgtEl>
                                        <p:attrNameLst>
                                          <p:attrName>ppt_w</p:attrName>
                                        </p:attrNameLst>
                                      </p:cBhvr>
                                      <p:tavLst>
                                        <p:tav tm="0">
                                          <p:val>
                                            <p:fltVal val="0"/>
                                          </p:val>
                                        </p:tav>
                                        <p:tav tm="100000">
                                          <p:val>
                                            <p:strVal val="#ppt_w"/>
                                          </p:val>
                                        </p:tav>
                                      </p:tavLst>
                                    </p:anim>
                                    <p:anim calcmode="lin" valueType="num">
                                      <p:cBhvr>
                                        <p:cTn id="36" dur="500" fill="hold"/>
                                        <p:tgtEl>
                                          <p:spTgt spid="3074"/>
                                        </p:tgtEl>
                                        <p:attrNameLst>
                                          <p:attrName>ppt_h</p:attrName>
                                        </p:attrNameLst>
                                      </p:cBhvr>
                                      <p:tavLst>
                                        <p:tav tm="0">
                                          <p:val>
                                            <p:fltVal val="0"/>
                                          </p:val>
                                        </p:tav>
                                        <p:tav tm="100000">
                                          <p:val>
                                            <p:strVal val="#ppt_h"/>
                                          </p:val>
                                        </p:tav>
                                      </p:tavLst>
                                    </p:anim>
                                    <p:animEffect transition="in" filter="fade">
                                      <p:cBhvr>
                                        <p:cTn id="37" dur="500"/>
                                        <p:tgtEl>
                                          <p:spTgt spid="3074"/>
                                        </p:tgtEl>
                                      </p:cBhvr>
                                    </p:animEffect>
                                  </p:childTnLst>
                                </p:cTn>
                              </p:par>
                              <p:par>
                                <p:cTn id="38" presetID="6" presetClass="emph" presetSubtype="0" autoRev="1" fill="hold" nodeType="withEffect">
                                  <p:stCondLst>
                                    <p:cond delay="0"/>
                                  </p:stCondLst>
                                  <p:childTnLst>
                                    <p:animScale>
                                      <p:cBhvr>
                                        <p:cTn id="39" dur="2000" fill="hold"/>
                                        <p:tgtEl>
                                          <p:spTgt spid="30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1" y="1219200"/>
            <a:ext cx="9067800" cy="584775"/>
          </a:xfrm>
          <a:prstGeom prst="rect">
            <a:avLst/>
          </a:prstGeom>
          <a:noFill/>
        </p:spPr>
        <p:txBody>
          <a:bodyPr wrap="square" rtlCol="0">
            <a:spAutoFit/>
          </a:bodyPr>
          <a:lstStyle/>
          <a:p>
            <a:pPr algn="ctr"/>
            <a:r>
              <a:rPr lang="en-US" sz="3200" b="1" u="sng" dirty="0" smtClean="0">
                <a:latin typeface="+mj-lt"/>
              </a:rPr>
              <a:t>Will the US ever </a:t>
            </a:r>
            <a:r>
              <a:rPr lang="en-US" sz="3200" b="1" u="sng" dirty="0">
                <a:latin typeface="+mj-lt"/>
              </a:rPr>
              <a:t>P</a:t>
            </a:r>
            <a:r>
              <a:rPr lang="en-US" sz="3200" b="1" u="sng" dirty="0" smtClean="0">
                <a:latin typeface="+mj-lt"/>
              </a:rPr>
              <a:t>roperly </a:t>
            </a:r>
            <a:r>
              <a:rPr lang="en-US" sz="3200" b="1" u="sng" dirty="0">
                <a:latin typeface="+mj-lt"/>
              </a:rPr>
              <a:t>M</a:t>
            </a:r>
            <a:r>
              <a:rPr lang="en-US" sz="3200" b="1" u="sng" dirty="0" smtClean="0">
                <a:latin typeface="+mj-lt"/>
              </a:rPr>
              <a:t>anage Indian </a:t>
            </a:r>
            <a:r>
              <a:rPr lang="en-US" sz="3200" b="1" u="sng" dirty="0">
                <a:latin typeface="+mj-lt"/>
              </a:rPr>
              <a:t>E</a:t>
            </a:r>
            <a:r>
              <a:rPr lang="en-US" sz="3200" b="1" u="sng" dirty="0" smtClean="0">
                <a:latin typeface="+mj-lt"/>
              </a:rPr>
              <a:t>ducation?</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39</a:t>
            </a:r>
            <a:endParaRPr lang="en-US" sz="2000" dirty="0">
              <a:latin typeface="Palatino Linotype" panose="02040502050505030304" pitchFamily="18" charset="0"/>
            </a:endParaRPr>
          </a:p>
        </p:txBody>
      </p:sp>
      <p:sp>
        <p:nvSpPr>
          <p:cNvPr id="5" name="TextBox 4"/>
          <p:cNvSpPr txBox="1"/>
          <p:nvPr/>
        </p:nvSpPr>
        <p:spPr>
          <a:xfrm>
            <a:off x="52114" y="2362200"/>
            <a:ext cx="9220200" cy="3785652"/>
          </a:xfrm>
          <a:prstGeom prst="rect">
            <a:avLst/>
          </a:prstGeom>
          <a:noFill/>
        </p:spPr>
        <p:txBody>
          <a:bodyPr wrap="square" rtlCol="0">
            <a:spAutoFit/>
          </a:bodyPr>
          <a:lstStyle/>
          <a:p>
            <a:pPr marL="457200" indent="-457200" algn="just">
              <a:buFont typeface="Wingdings" panose="05000000000000000000" pitchFamily="2" charset="2"/>
              <a:buChar char="Ø"/>
            </a:pPr>
            <a:r>
              <a:rPr lang="en-US" sz="2400" dirty="0" smtClean="0"/>
              <a:t>US GAO, </a:t>
            </a:r>
            <a:r>
              <a:rPr lang="en-US" sz="2400" i="1" dirty="0" smtClean="0"/>
              <a:t>Further Actions on GAO Recommendations </a:t>
            </a:r>
          </a:p>
          <a:p>
            <a:pPr algn="just"/>
            <a:r>
              <a:rPr lang="en-US" sz="2400" i="1" dirty="0"/>
              <a:t>	</a:t>
            </a:r>
            <a:r>
              <a:rPr lang="en-US" sz="2400" i="1" dirty="0" smtClean="0"/>
              <a:t>Needed to Address Systemic Management Challenges </a:t>
            </a:r>
          </a:p>
          <a:p>
            <a:pPr algn="just"/>
            <a:r>
              <a:rPr lang="en-US" sz="2400" i="1" dirty="0"/>
              <a:t>	</a:t>
            </a:r>
            <a:r>
              <a:rPr lang="en-US" sz="2400" i="1" dirty="0" smtClean="0"/>
              <a:t>	with Indian Education </a:t>
            </a:r>
            <a:r>
              <a:rPr lang="en-US" sz="2400" dirty="0" smtClean="0"/>
              <a:t>(April 2015)</a:t>
            </a:r>
          </a:p>
          <a:p>
            <a:pPr algn="just"/>
            <a:endParaRPr lang="en-US" sz="2400" i="1" dirty="0"/>
          </a:p>
          <a:p>
            <a:pPr lvl="1" algn="ctr"/>
            <a:r>
              <a:rPr lang="en-US" sz="2400" dirty="0">
                <a:hlinkClick r:id="rId3"/>
              </a:rPr>
              <a:t>https://www.gao.gov/assets/670/669784.pdf</a:t>
            </a:r>
            <a:endParaRPr lang="en-US" sz="2400" dirty="0" smtClean="0"/>
          </a:p>
          <a:p>
            <a:pPr lvl="1" algn="just"/>
            <a:endParaRPr lang="en-US" sz="2400" dirty="0" smtClean="0"/>
          </a:p>
          <a:p>
            <a:pPr marL="457200" indent="-457200" algn="just">
              <a:buFont typeface="Wingdings" panose="05000000000000000000" pitchFamily="2" charset="2"/>
              <a:buChar char="Ø"/>
            </a:pPr>
            <a:r>
              <a:rPr lang="en-US" sz="2400" dirty="0" smtClean="0"/>
              <a:t>US GAO, </a:t>
            </a:r>
            <a:r>
              <a:rPr lang="en-US" sz="2400" i="1" dirty="0" smtClean="0"/>
              <a:t>Further Actions Needed to Improve Oversight </a:t>
            </a:r>
          </a:p>
          <a:p>
            <a:pPr algn="just"/>
            <a:r>
              <a:rPr lang="en-US" sz="2400" i="1" dirty="0"/>
              <a:t>	</a:t>
            </a:r>
            <a:r>
              <a:rPr lang="en-US" sz="2400" i="1" dirty="0" smtClean="0"/>
              <a:t>and Accountability for [BIE] School Safety Inspections </a:t>
            </a:r>
            <a:r>
              <a:rPr lang="en-US" sz="2400" dirty="0" smtClean="0"/>
              <a:t>(May 2017)</a:t>
            </a:r>
          </a:p>
          <a:p>
            <a:pPr algn="just"/>
            <a:endParaRPr lang="en-US" sz="2400" dirty="0" smtClean="0"/>
          </a:p>
          <a:p>
            <a:pPr algn="ctr"/>
            <a:r>
              <a:rPr lang="en-US" sz="2400" dirty="0">
                <a:hlinkClick r:id="rId4"/>
              </a:rPr>
              <a:t>https://www.gao.gov/products/GAO-17-421</a:t>
            </a:r>
            <a:endParaRPr lang="en-US" sz="2400" dirty="0" smtClean="0"/>
          </a:p>
        </p:txBody>
      </p:sp>
    </p:spTree>
    <p:extLst>
      <p:ext uri="{BB962C8B-B14F-4D97-AF65-F5344CB8AC3E}">
        <p14:creationId xmlns:p14="http://schemas.microsoft.com/office/powerpoint/2010/main" val="7485222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additive="base">
                                        <p:cTn id="24"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fade">
                                      <p:cBhvr>
                                        <p:cTn id="30" dur="1000"/>
                                        <p:tgtEl>
                                          <p:spTgt spid="5">
                                            <p:txEl>
                                              <p:pRg st="6" end="6"/>
                                            </p:txEl>
                                          </p:spTgt>
                                        </p:tgtEl>
                                      </p:cBhvr>
                                    </p:animEffect>
                                    <p:anim calcmode="lin" valueType="num">
                                      <p:cBhvr>
                                        <p:cTn id="3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3"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 calcmode="lin" valueType="num">
                                      <p:cBhvr additive="base">
                                        <p:cTn id="42" dur="500" fill="hold"/>
                                        <p:tgtEl>
                                          <p:spTgt spid="5">
                                            <p:txEl>
                                              <p:pRg st="9" end="9"/>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5">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1" y="1219200"/>
            <a:ext cx="9067800" cy="584775"/>
          </a:xfrm>
          <a:prstGeom prst="rect">
            <a:avLst/>
          </a:prstGeom>
          <a:noFill/>
        </p:spPr>
        <p:txBody>
          <a:bodyPr wrap="square" rtlCol="0">
            <a:spAutoFit/>
          </a:bodyPr>
          <a:lstStyle/>
          <a:p>
            <a:pPr algn="ctr"/>
            <a:r>
              <a:rPr lang="en-US" sz="3200" b="1" u="sng" dirty="0" smtClean="0">
                <a:latin typeface="+mj-lt"/>
              </a:rPr>
              <a:t>What Can be Done about Attendance &amp; Language?</a:t>
            </a:r>
          </a:p>
        </p:txBody>
      </p:sp>
      <p:sp>
        <p:nvSpPr>
          <p:cNvPr id="6" name="TextBox 5"/>
          <p:cNvSpPr txBox="1"/>
          <p:nvPr/>
        </p:nvSpPr>
        <p:spPr>
          <a:xfrm>
            <a:off x="8804090" y="5801843"/>
            <a:ext cx="441146" cy="400110"/>
          </a:xfrm>
          <a:prstGeom prst="rect">
            <a:avLst/>
          </a:prstGeom>
          <a:noFill/>
        </p:spPr>
        <p:txBody>
          <a:bodyPr wrap="none" rtlCol="0">
            <a:spAutoFit/>
          </a:bodyPr>
          <a:lstStyle/>
          <a:p>
            <a:r>
              <a:rPr lang="en-US" sz="2000" dirty="0" smtClean="0">
                <a:latin typeface="Palatino Linotype" panose="02040502050505030304" pitchFamily="18" charset="0"/>
              </a:rPr>
              <a:t>40</a:t>
            </a:r>
            <a:endParaRPr lang="en-US" sz="2000" dirty="0">
              <a:latin typeface="Palatino Linotype" panose="02040502050505030304" pitchFamily="18" charset="0"/>
            </a:endParaRPr>
          </a:p>
        </p:txBody>
      </p:sp>
      <p:sp>
        <p:nvSpPr>
          <p:cNvPr id="5" name="TextBox 4"/>
          <p:cNvSpPr txBox="1"/>
          <p:nvPr/>
        </p:nvSpPr>
        <p:spPr>
          <a:xfrm>
            <a:off x="-38100" y="2016191"/>
            <a:ext cx="9220200" cy="3416320"/>
          </a:xfrm>
          <a:prstGeom prst="rect">
            <a:avLst/>
          </a:prstGeom>
          <a:noFill/>
        </p:spPr>
        <p:txBody>
          <a:bodyPr wrap="square" rtlCol="0">
            <a:spAutoFit/>
          </a:bodyPr>
          <a:lstStyle/>
          <a:p>
            <a:pPr marL="457200" indent="-457200" algn="just">
              <a:buFont typeface="Wingdings" panose="05000000000000000000" pitchFamily="2" charset="2"/>
              <a:buChar char="Ø"/>
            </a:pPr>
            <a:r>
              <a:rPr lang="en-US" sz="2400" dirty="0" smtClean="0"/>
              <a:t>US GAO, </a:t>
            </a:r>
            <a:r>
              <a:rPr lang="en-US" sz="2400" i="1" dirty="0" smtClean="0"/>
              <a:t>Public School Choice:  Limited Options Available </a:t>
            </a:r>
          </a:p>
          <a:p>
            <a:pPr algn="just"/>
            <a:r>
              <a:rPr lang="en-US" sz="2400" i="1" dirty="0"/>
              <a:t>	</a:t>
            </a:r>
            <a:r>
              <a:rPr lang="en-US" sz="2400" i="1" dirty="0" smtClean="0"/>
              <a:t>for Many AI/AN Students </a:t>
            </a:r>
            <a:r>
              <a:rPr lang="en-US" sz="2400" dirty="0" smtClean="0"/>
              <a:t>(January 2019) </a:t>
            </a:r>
          </a:p>
          <a:p>
            <a:pPr algn="just"/>
            <a:r>
              <a:rPr lang="en-US" sz="2400" dirty="0"/>
              <a:t>	</a:t>
            </a:r>
            <a:endParaRPr lang="en-US" sz="2400" i="1" dirty="0"/>
          </a:p>
          <a:p>
            <a:pPr lvl="1" algn="ctr"/>
            <a:r>
              <a:rPr lang="en-US" sz="2400" dirty="0">
                <a:hlinkClick r:id="rId3"/>
              </a:rPr>
              <a:t>https://www.gao.gov/assets/670/669784.pdf</a:t>
            </a:r>
            <a:endParaRPr lang="en-US" sz="2400" dirty="0" smtClean="0"/>
          </a:p>
          <a:p>
            <a:pPr lvl="1" algn="just"/>
            <a:endParaRPr lang="en-US" sz="2400" dirty="0" smtClean="0"/>
          </a:p>
          <a:p>
            <a:pPr marL="800100" lvl="1" indent="-342900" algn="just">
              <a:buFont typeface="Wingdings" panose="05000000000000000000" pitchFamily="2" charset="2"/>
              <a:buChar char="Ø"/>
            </a:pPr>
            <a:r>
              <a:rPr lang="en-US" sz="2400" dirty="0" smtClean="0"/>
              <a:t>In 2015, Oklahoma became the 1</a:t>
            </a:r>
            <a:r>
              <a:rPr lang="en-US" sz="2400" baseline="30000" dirty="0" smtClean="0"/>
              <a:t>st</a:t>
            </a:r>
            <a:r>
              <a:rPr lang="en-US" sz="2400" dirty="0" smtClean="0"/>
              <a:t> state to authorize </a:t>
            </a:r>
          </a:p>
          <a:p>
            <a:pPr algn="just"/>
            <a:r>
              <a:rPr lang="en-US" sz="2400" dirty="0"/>
              <a:t>	</a:t>
            </a:r>
            <a:r>
              <a:rPr lang="en-US" sz="2400" dirty="0" smtClean="0"/>
              <a:t>tribes to charter directly state public schools</a:t>
            </a:r>
          </a:p>
          <a:p>
            <a:pPr algn="just"/>
            <a:endParaRPr lang="en-US" sz="2400" dirty="0" smtClean="0"/>
          </a:p>
          <a:p>
            <a:pPr algn="ctr"/>
            <a:r>
              <a:rPr lang="en-US" sz="2400" dirty="0" smtClean="0"/>
              <a:t>Okla. Stat. tit. 70 </a:t>
            </a:r>
            <a:r>
              <a:rPr lang="en-US" sz="2400" dirty="0" smtClean="0">
                <a:cs typeface="Arial"/>
              </a:rPr>
              <a:t>§ 3-132</a:t>
            </a:r>
            <a:endParaRPr lang="en-US" sz="2400" dirty="0" smtClean="0"/>
          </a:p>
        </p:txBody>
      </p:sp>
      <p:pic>
        <p:nvPicPr>
          <p:cNvPr id="11266" name="Picture 2" descr="C:\Users\melody\AppData\Local\Microsoft\Windows\Temporary Internet Files\Content.IE5\AI2TOCM4\united-states-oklahoma-map-outline-11105983[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4419600"/>
            <a:ext cx="1524000" cy="88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99588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1000"/>
                                        <p:tgtEl>
                                          <p:spTgt spid="5">
                                            <p:txEl>
                                              <p:pRg st="5" end="5"/>
                                            </p:txEl>
                                          </p:spTgt>
                                        </p:tgtEl>
                                      </p:cBhvr>
                                    </p:animEffect>
                                    <p:anim calcmode="lin" valueType="num">
                                      <p:cBhvr>
                                        <p:cTn id="2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fade">
                                      <p:cBhvr>
                                        <p:cTn id="30" dur="1000"/>
                                        <p:tgtEl>
                                          <p:spTgt spid="5">
                                            <p:txEl>
                                              <p:pRg st="6" end="6"/>
                                            </p:txEl>
                                          </p:spTgt>
                                        </p:tgtEl>
                                      </p:cBhvr>
                                    </p:animEffect>
                                    <p:anim calcmode="lin" valueType="num">
                                      <p:cBhvr>
                                        <p:cTn id="3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11266"/>
                                        </p:tgtEl>
                                        <p:attrNameLst>
                                          <p:attrName>style.visibility</p:attrName>
                                        </p:attrNameLst>
                                      </p:cBhvr>
                                      <p:to>
                                        <p:strVal val="visible"/>
                                      </p:to>
                                    </p:set>
                                    <p:anim calcmode="lin" valueType="num">
                                      <p:cBhvr>
                                        <p:cTn id="37" dur="1000" fill="hold"/>
                                        <p:tgtEl>
                                          <p:spTgt spid="11266"/>
                                        </p:tgtEl>
                                        <p:attrNameLst>
                                          <p:attrName>ppt_w</p:attrName>
                                        </p:attrNameLst>
                                      </p:cBhvr>
                                      <p:tavLst>
                                        <p:tav tm="0">
                                          <p:val>
                                            <p:fltVal val="0"/>
                                          </p:val>
                                        </p:tav>
                                        <p:tav tm="100000">
                                          <p:val>
                                            <p:strVal val="#ppt_w"/>
                                          </p:val>
                                        </p:tav>
                                      </p:tavLst>
                                    </p:anim>
                                    <p:anim calcmode="lin" valueType="num">
                                      <p:cBhvr>
                                        <p:cTn id="38" dur="1000" fill="hold"/>
                                        <p:tgtEl>
                                          <p:spTgt spid="11266"/>
                                        </p:tgtEl>
                                        <p:attrNameLst>
                                          <p:attrName>ppt_h</p:attrName>
                                        </p:attrNameLst>
                                      </p:cBhvr>
                                      <p:tavLst>
                                        <p:tav tm="0">
                                          <p:val>
                                            <p:fltVal val="0"/>
                                          </p:val>
                                        </p:tav>
                                        <p:tav tm="100000">
                                          <p:val>
                                            <p:strVal val="#ppt_h"/>
                                          </p:val>
                                        </p:tav>
                                      </p:tavLst>
                                    </p:anim>
                                    <p:anim calcmode="lin" valueType="num">
                                      <p:cBhvr>
                                        <p:cTn id="39" dur="1000" fill="hold"/>
                                        <p:tgtEl>
                                          <p:spTgt spid="11266"/>
                                        </p:tgtEl>
                                        <p:attrNameLst>
                                          <p:attrName>style.rotation</p:attrName>
                                        </p:attrNameLst>
                                      </p:cBhvr>
                                      <p:tavLst>
                                        <p:tav tm="0">
                                          <p:val>
                                            <p:fltVal val="90"/>
                                          </p:val>
                                        </p:tav>
                                        <p:tav tm="100000">
                                          <p:val>
                                            <p:fltVal val="0"/>
                                          </p:val>
                                        </p:tav>
                                      </p:tavLst>
                                    </p:anim>
                                    <p:animEffect transition="in" filter="fade">
                                      <p:cBhvr>
                                        <p:cTn id="40" dur="1000"/>
                                        <p:tgtEl>
                                          <p:spTgt spid="11266"/>
                                        </p:tgtEl>
                                      </p:cBhvr>
                                    </p:animEffect>
                                  </p:childTnLst>
                                </p:cTn>
                              </p:par>
                              <p:par>
                                <p:cTn id="41" presetID="45" presetClass="entr" presetSubtype="0" fill="hold" nodeType="withEffect">
                                  <p:stCondLst>
                                    <p:cond delay="0"/>
                                  </p:stCondLst>
                                  <p:childTnLst>
                                    <p:set>
                                      <p:cBhvr>
                                        <p:cTn id="42" dur="1" fill="hold">
                                          <p:stCondLst>
                                            <p:cond delay="0"/>
                                          </p:stCondLst>
                                        </p:cTn>
                                        <p:tgtEl>
                                          <p:spTgt spid="11266"/>
                                        </p:tgtEl>
                                        <p:attrNameLst>
                                          <p:attrName>style.visibility</p:attrName>
                                        </p:attrNameLst>
                                      </p:cBhvr>
                                      <p:to>
                                        <p:strVal val="visible"/>
                                      </p:to>
                                    </p:set>
                                    <p:animEffect transition="in" filter="fade">
                                      <p:cBhvr>
                                        <p:cTn id="43" dur="2000"/>
                                        <p:tgtEl>
                                          <p:spTgt spid="11266"/>
                                        </p:tgtEl>
                                      </p:cBhvr>
                                    </p:animEffect>
                                    <p:anim calcmode="lin" valueType="num">
                                      <p:cBhvr>
                                        <p:cTn id="44" dur="2000" fill="hold"/>
                                        <p:tgtEl>
                                          <p:spTgt spid="11266"/>
                                        </p:tgtEl>
                                        <p:attrNameLst>
                                          <p:attrName>ppt_w</p:attrName>
                                        </p:attrNameLst>
                                      </p:cBhvr>
                                      <p:tavLst>
                                        <p:tav tm="0" fmla="#ppt_w*sin(2.5*pi*$)">
                                          <p:val>
                                            <p:fltVal val="0"/>
                                          </p:val>
                                        </p:tav>
                                        <p:tav tm="100000">
                                          <p:val>
                                            <p:fltVal val="1"/>
                                          </p:val>
                                        </p:tav>
                                      </p:tavLst>
                                    </p:anim>
                                    <p:anim calcmode="lin" valueType="num">
                                      <p:cBhvr>
                                        <p:cTn id="45" dur="2000" fill="hold"/>
                                        <p:tgtEl>
                                          <p:spTgt spid="11266"/>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5">
                                            <p:txEl>
                                              <p:pRg st="8" end="8"/>
                                            </p:txEl>
                                          </p:spTgt>
                                        </p:tgtEl>
                                        <p:attrNameLst>
                                          <p:attrName>style.visibility</p:attrName>
                                        </p:attrNameLst>
                                      </p:cBhvr>
                                      <p:to>
                                        <p:strVal val="visible"/>
                                      </p:to>
                                    </p:set>
                                    <p:anim calcmode="lin" valueType="num">
                                      <p:cBhvr additive="base">
                                        <p:cTn id="50"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7522" y="1066800"/>
            <a:ext cx="7701055" cy="584775"/>
          </a:xfrm>
          <a:prstGeom prst="rect">
            <a:avLst/>
          </a:prstGeom>
          <a:noFill/>
        </p:spPr>
        <p:txBody>
          <a:bodyPr wrap="square" rtlCol="0">
            <a:spAutoFit/>
          </a:bodyPr>
          <a:lstStyle/>
          <a:p>
            <a:pPr algn="ctr"/>
            <a:r>
              <a:rPr lang="en-US" sz="3200" b="1" u="sng" dirty="0" smtClean="0">
                <a:latin typeface="+mj-lt"/>
              </a:rPr>
              <a:t>Share Education Governance</a:t>
            </a:r>
          </a:p>
        </p:txBody>
      </p:sp>
      <p:sp>
        <p:nvSpPr>
          <p:cNvPr id="6" name="TextBox 5"/>
          <p:cNvSpPr txBox="1"/>
          <p:nvPr/>
        </p:nvSpPr>
        <p:spPr>
          <a:xfrm>
            <a:off x="8804090" y="5801843"/>
            <a:ext cx="312906" cy="400110"/>
          </a:xfrm>
          <a:prstGeom prst="rect">
            <a:avLst/>
          </a:prstGeom>
          <a:noFill/>
        </p:spPr>
        <p:txBody>
          <a:bodyPr wrap="none" rtlCol="0">
            <a:spAutoFit/>
          </a:bodyPr>
          <a:lstStyle/>
          <a:p>
            <a:r>
              <a:rPr lang="en-US" sz="2000" dirty="0">
                <a:latin typeface="Palatino Linotype" panose="02040502050505030304" pitchFamily="18" charset="0"/>
              </a:rPr>
              <a:t>4</a:t>
            </a:r>
          </a:p>
        </p:txBody>
      </p:sp>
      <p:sp>
        <p:nvSpPr>
          <p:cNvPr id="5" name="TextBox 4"/>
          <p:cNvSpPr txBox="1"/>
          <p:nvPr/>
        </p:nvSpPr>
        <p:spPr>
          <a:xfrm>
            <a:off x="76199" y="1669732"/>
            <a:ext cx="8490581" cy="4708981"/>
          </a:xfrm>
          <a:prstGeom prst="rect">
            <a:avLst/>
          </a:prstGeom>
          <a:noFill/>
        </p:spPr>
        <p:txBody>
          <a:bodyPr wrap="square" rtlCol="0">
            <a:spAutoFit/>
          </a:bodyPr>
          <a:lstStyle/>
          <a:p>
            <a:pPr algn="just"/>
            <a:endParaRPr lang="en-US" sz="2800" dirty="0" smtClean="0"/>
          </a:p>
          <a:p>
            <a:pPr lvl="1" algn="just"/>
            <a:r>
              <a:rPr lang="en-US" sz="3200" dirty="0" smtClean="0"/>
              <a:t>The court concludes that all three governments – federal, state and tribal – each have a duty </a:t>
            </a:r>
          </a:p>
          <a:p>
            <a:pPr lvl="1" algn="just"/>
            <a:r>
              <a:rPr lang="en-US" sz="3200" dirty="0" smtClean="0"/>
              <a:t>to educate Native children</a:t>
            </a:r>
            <a:endParaRPr lang="en-US" sz="3200" dirty="0"/>
          </a:p>
          <a:p>
            <a:pPr lvl="1" algn="just"/>
            <a:endParaRPr lang="en-US" sz="3200" i="1" dirty="0" smtClean="0"/>
          </a:p>
          <a:p>
            <a:pPr lvl="1"/>
            <a:r>
              <a:rPr lang="en-US" sz="3200" i="1" dirty="0" smtClean="0"/>
              <a:t>	</a:t>
            </a:r>
            <a:r>
              <a:rPr lang="en-US" sz="2800" i="1" dirty="0" smtClean="0"/>
              <a:t>Meyers v. Board of Education </a:t>
            </a:r>
          </a:p>
          <a:p>
            <a:pPr lvl="1"/>
            <a:r>
              <a:rPr lang="en-US" sz="2800" i="1" dirty="0"/>
              <a:t>	</a:t>
            </a:r>
            <a:r>
              <a:rPr lang="en-US" sz="2800" i="1" dirty="0" smtClean="0"/>
              <a:t>  of San Juan School District, </a:t>
            </a:r>
          </a:p>
          <a:p>
            <a:pPr lvl="1"/>
            <a:r>
              <a:rPr lang="en-US" sz="2800" i="1" dirty="0"/>
              <a:t>	</a:t>
            </a:r>
            <a:r>
              <a:rPr lang="en-US" sz="2800" i="1" dirty="0" smtClean="0"/>
              <a:t>    </a:t>
            </a:r>
            <a:r>
              <a:rPr lang="en-US" sz="2800" dirty="0" smtClean="0"/>
              <a:t>(D. Utah 1995)</a:t>
            </a:r>
          </a:p>
          <a:p>
            <a:pPr lvl="1"/>
            <a:endParaRPr lang="en-US" sz="2800" dirty="0" smtClean="0">
              <a:latin typeface="Palatino Linotype" panose="02040502050505030304" pitchFamily="18" charset="0"/>
            </a:endParaRPr>
          </a:p>
          <a:p>
            <a:endParaRPr lang="en-US" sz="2800" dirty="0" smtClean="0">
              <a:latin typeface="Palatino Linotype" panose="0204050205050503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380" y="3733800"/>
            <a:ext cx="3214975" cy="2139420"/>
          </a:xfrm>
          <a:prstGeom prst="rect">
            <a:avLst/>
          </a:prstGeom>
        </p:spPr>
      </p:pic>
    </p:spTree>
    <p:extLst>
      <p:ext uri="{BB962C8B-B14F-4D97-AF65-F5344CB8AC3E}">
        <p14:creationId xmlns:p14="http://schemas.microsoft.com/office/powerpoint/2010/main" val="379462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anim calcmode="lin" valueType="num">
                                      <p:cBhvr>
                                        <p:cTn id="2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1000"/>
                                        <p:tgtEl>
                                          <p:spTgt spid="5">
                                            <p:txEl>
                                              <p:pRg st="5" end="5"/>
                                            </p:txEl>
                                          </p:spTgt>
                                        </p:tgtEl>
                                      </p:cBhvr>
                                    </p:animEffect>
                                    <p:anim calcmode="lin" valueType="num">
                                      <p:cBhvr>
                                        <p:cTn id="2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1000"/>
                                        <p:tgtEl>
                                          <p:spTgt spid="5">
                                            <p:txEl>
                                              <p:pRg st="6" end="6"/>
                                            </p:txEl>
                                          </p:spTgt>
                                        </p:tgtEl>
                                      </p:cBhvr>
                                    </p:animEffect>
                                    <p:anim calcmode="lin" valueType="num">
                                      <p:cBhvr>
                                        <p:cTn id="3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heel(1)">
                                      <p:cBhvr>
                                        <p:cTn id="3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1471" y="1066800"/>
            <a:ext cx="8239874" cy="584775"/>
          </a:xfrm>
          <a:prstGeom prst="rect">
            <a:avLst/>
          </a:prstGeom>
          <a:noFill/>
        </p:spPr>
        <p:txBody>
          <a:bodyPr wrap="square" rtlCol="0">
            <a:spAutoFit/>
          </a:bodyPr>
          <a:lstStyle/>
          <a:p>
            <a:pPr algn="ctr"/>
            <a:r>
              <a:rPr lang="en-US" sz="3200" b="1" u="sng" dirty="0" smtClean="0">
                <a:latin typeface="+mj-lt"/>
              </a:rPr>
              <a:t>What is Education Governance ?</a:t>
            </a:r>
          </a:p>
        </p:txBody>
      </p:sp>
      <p:sp>
        <p:nvSpPr>
          <p:cNvPr id="6" name="TextBox 5"/>
          <p:cNvSpPr txBox="1"/>
          <p:nvPr/>
        </p:nvSpPr>
        <p:spPr>
          <a:xfrm>
            <a:off x="8804090" y="5801843"/>
            <a:ext cx="312906" cy="400110"/>
          </a:xfrm>
          <a:prstGeom prst="rect">
            <a:avLst/>
          </a:prstGeom>
          <a:noFill/>
        </p:spPr>
        <p:txBody>
          <a:bodyPr wrap="none" rtlCol="0">
            <a:spAutoFit/>
          </a:bodyPr>
          <a:lstStyle/>
          <a:p>
            <a:r>
              <a:rPr lang="en-US" sz="2000" dirty="0" smtClean="0">
                <a:latin typeface="Palatino Linotype" panose="02040502050505030304" pitchFamily="18" charset="0"/>
              </a:rPr>
              <a:t>5</a:t>
            </a:r>
            <a:endParaRPr lang="en-US" sz="2000" dirty="0">
              <a:latin typeface="Palatino Linotype" panose="02040502050505030304" pitchFamily="18" charset="0"/>
            </a:endParaRPr>
          </a:p>
        </p:txBody>
      </p:sp>
      <p:sp>
        <p:nvSpPr>
          <p:cNvPr id="5" name="TextBox 4"/>
          <p:cNvSpPr txBox="1"/>
          <p:nvPr/>
        </p:nvSpPr>
        <p:spPr>
          <a:xfrm>
            <a:off x="457200" y="1825096"/>
            <a:ext cx="7766523" cy="4031873"/>
          </a:xfrm>
          <a:prstGeom prst="rect">
            <a:avLst/>
          </a:prstGeom>
          <a:noFill/>
        </p:spPr>
        <p:txBody>
          <a:bodyPr wrap="square" rtlCol="0">
            <a:spAutoFit/>
          </a:bodyPr>
          <a:lstStyle/>
          <a:p>
            <a:pPr marL="800100" lvl="1" indent="-342900" algn="just">
              <a:buFont typeface="Wingdings" panose="05000000000000000000" pitchFamily="2" charset="2"/>
              <a:buChar char="Ø"/>
            </a:pPr>
            <a:endParaRPr lang="en-US" sz="3200" dirty="0" smtClean="0"/>
          </a:p>
          <a:p>
            <a:pPr marL="800100" lvl="1" indent="-342900" algn="just">
              <a:buFont typeface="Wingdings" panose="05000000000000000000" pitchFamily="2" charset="2"/>
              <a:buChar char="Ø"/>
            </a:pPr>
            <a:r>
              <a:rPr lang="en-US" sz="3200" dirty="0" smtClean="0"/>
              <a:t>Authority</a:t>
            </a:r>
          </a:p>
          <a:p>
            <a:pPr lvl="1" algn="just"/>
            <a:endParaRPr lang="en-US" sz="3200" dirty="0" smtClean="0"/>
          </a:p>
          <a:p>
            <a:pPr marL="1257300" lvl="2" indent="-342900" algn="just">
              <a:buFont typeface="Wingdings" panose="05000000000000000000" pitchFamily="2" charset="2"/>
              <a:buChar char="Ø"/>
            </a:pPr>
            <a:r>
              <a:rPr lang="en-US" sz="3200" dirty="0" smtClean="0"/>
              <a:t>Requirements &amp; procedures</a:t>
            </a:r>
          </a:p>
          <a:p>
            <a:pPr lvl="2" algn="just"/>
            <a:endParaRPr lang="en-US" sz="3200" dirty="0" smtClean="0"/>
          </a:p>
          <a:p>
            <a:pPr marL="1714500" lvl="3" indent="-342900" algn="just">
              <a:buFont typeface="Wingdings" panose="05000000000000000000" pitchFamily="2" charset="2"/>
              <a:buChar char="Ø"/>
            </a:pPr>
            <a:r>
              <a:rPr lang="en-US" sz="3200" dirty="0" smtClean="0"/>
              <a:t>Administration &amp; enforcement</a:t>
            </a:r>
          </a:p>
          <a:p>
            <a:pPr marL="1714500" lvl="3" indent="-342900" algn="just">
              <a:buFont typeface="Wingdings" panose="05000000000000000000" pitchFamily="2" charset="2"/>
              <a:buChar char="Ø"/>
            </a:pPr>
            <a:endParaRPr lang="en-US" sz="3200" dirty="0"/>
          </a:p>
          <a:p>
            <a:pPr marL="2171700" lvl="4" indent="-342900" algn="just">
              <a:buFont typeface="Wingdings" panose="05000000000000000000" pitchFamily="2" charset="2"/>
              <a:buChar char="Ø"/>
            </a:pPr>
            <a:r>
              <a:rPr lang="en-US" sz="3200" dirty="0" smtClean="0"/>
              <a:t>Goals &amp; expectations</a:t>
            </a:r>
            <a:endParaRPr lang="en-US" sz="2800" dirty="0" smtClean="0">
              <a:latin typeface="Palatino Linotype" panose="02040502050505030304" pitchFamily="18" charset="0"/>
            </a:endParaRPr>
          </a:p>
        </p:txBody>
      </p:sp>
    </p:spTree>
    <p:extLst>
      <p:ext uri="{BB962C8B-B14F-4D97-AF65-F5344CB8AC3E}">
        <p14:creationId xmlns:p14="http://schemas.microsoft.com/office/powerpoint/2010/main" val="2282332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additive="base">
                                        <p:cTn id="2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1471" y="1066800"/>
            <a:ext cx="8239874" cy="584775"/>
          </a:xfrm>
          <a:prstGeom prst="rect">
            <a:avLst/>
          </a:prstGeom>
          <a:noFill/>
        </p:spPr>
        <p:txBody>
          <a:bodyPr wrap="square" rtlCol="0">
            <a:spAutoFit/>
          </a:bodyPr>
          <a:lstStyle/>
          <a:p>
            <a:pPr algn="ctr"/>
            <a:r>
              <a:rPr lang="en-US" sz="3200" b="1" u="sng" dirty="0" smtClean="0">
                <a:latin typeface="+mj-lt"/>
              </a:rPr>
              <a:t>How is Education Governed ?</a:t>
            </a:r>
          </a:p>
        </p:txBody>
      </p:sp>
      <p:sp>
        <p:nvSpPr>
          <p:cNvPr id="6" name="TextBox 5"/>
          <p:cNvSpPr txBox="1"/>
          <p:nvPr/>
        </p:nvSpPr>
        <p:spPr>
          <a:xfrm>
            <a:off x="8804090" y="5801843"/>
            <a:ext cx="312906" cy="400110"/>
          </a:xfrm>
          <a:prstGeom prst="rect">
            <a:avLst/>
          </a:prstGeom>
          <a:noFill/>
        </p:spPr>
        <p:txBody>
          <a:bodyPr wrap="none" rtlCol="0">
            <a:spAutoFit/>
          </a:bodyPr>
          <a:lstStyle/>
          <a:p>
            <a:r>
              <a:rPr lang="en-US" sz="2000" dirty="0" smtClean="0">
                <a:latin typeface="Palatino Linotype" panose="02040502050505030304" pitchFamily="18" charset="0"/>
              </a:rPr>
              <a:t>6</a:t>
            </a:r>
            <a:endParaRPr lang="en-US" sz="2000" dirty="0">
              <a:latin typeface="Palatino Linotype" panose="02040502050505030304" pitchFamily="18" charset="0"/>
            </a:endParaRPr>
          </a:p>
        </p:txBody>
      </p:sp>
      <p:sp>
        <p:nvSpPr>
          <p:cNvPr id="5" name="TextBox 4"/>
          <p:cNvSpPr txBox="1"/>
          <p:nvPr/>
        </p:nvSpPr>
        <p:spPr>
          <a:xfrm>
            <a:off x="533400" y="1811867"/>
            <a:ext cx="7690323" cy="4031873"/>
          </a:xfrm>
          <a:prstGeom prst="rect">
            <a:avLst/>
          </a:prstGeom>
          <a:noFill/>
        </p:spPr>
        <p:txBody>
          <a:bodyPr wrap="square" rtlCol="0">
            <a:spAutoFit/>
          </a:bodyPr>
          <a:lstStyle/>
          <a:p>
            <a:pPr lvl="1" algn="just"/>
            <a:endParaRPr lang="en-US" sz="3200" dirty="0" smtClean="0"/>
          </a:p>
          <a:p>
            <a:pPr marL="800100" lvl="1" indent="-342900" algn="just">
              <a:buFont typeface="Wingdings" panose="05000000000000000000" pitchFamily="2" charset="2"/>
              <a:buChar char="Ø"/>
            </a:pPr>
            <a:r>
              <a:rPr lang="en-US" sz="3200" dirty="0" smtClean="0"/>
              <a:t>Laws, regulations &amp; policies</a:t>
            </a:r>
          </a:p>
          <a:p>
            <a:pPr lvl="1" algn="just"/>
            <a:endParaRPr lang="en-US" sz="3200" dirty="0" smtClean="0"/>
          </a:p>
          <a:p>
            <a:pPr marL="1257300" lvl="2" indent="-342900" algn="just">
              <a:buFont typeface="Wingdings" panose="05000000000000000000" pitchFamily="2" charset="2"/>
              <a:buChar char="Ø"/>
            </a:pPr>
            <a:r>
              <a:rPr lang="en-US" sz="3200" dirty="0" smtClean="0"/>
              <a:t>Agencies, entities &amp; officials</a:t>
            </a:r>
          </a:p>
          <a:p>
            <a:pPr lvl="2" algn="just"/>
            <a:endParaRPr lang="en-US" sz="3200" dirty="0" smtClean="0"/>
          </a:p>
          <a:p>
            <a:pPr marL="1714500" lvl="3" indent="-342900" algn="just">
              <a:buFont typeface="Wingdings" panose="05000000000000000000" pitchFamily="2" charset="2"/>
              <a:buChar char="Ø"/>
            </a:pPr>
            <a:r>
              <a:rPr lang="en-US" sz="3200" dirty="0" smtClean="0"/>
              <a:t>Funding &amp; resources</a:t>
            </a:r>
          </a:p>
          <a:p>
            <a:pPr marL="1714500" lvl="3" indent="-342900" algn="just">
              <a:buFont typeface="Wingdings" panose="05000000000000000000" pitchFamily="2" charset="2"/>
              <a:buChar char="Ø"/>
            </a:pPr>
            <a:endParaRPr lang="en-US" sz="3200" dirty="0"/>
          </a:p>
          <a:p>
            <a:pPr marL="2171700" lvl="4" indent="-342900" algn="just">
              <a:buFont typeface="Wingdings" panose="05000000000000000000" pitchFamily="2" charset="2"/>
              <a:buChar char="Ø"/>
            </a:pPr>
            <a:r>
              <a:rPr lang="en-US" sz="3200" dirty="0" smtClean="0"/>
              <a:t>Culture &amp; traditions</a:t>
            </a:r>
            <a:endParaRPr lang="en-US" sz="3200" dirty="0" smtClean="0">
              <a:latin typeface="Palatino Linotype" panose="02040502050505030304" pitchFamily="18" charset="0"/>
            </a:endParaRPr>
          </a:p>
        </p:txBody>
      </p:sp>
    </p:spTree>
    <p:extLst>
      <p:ext uri="{BB962C8B-B14F-4D97-AF65-F5344CB8AC3E}">
        <p14:creationId xmlns:p14="http://schemas.microsoft.com/office/powerpoint/2010/main" val="41713677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000"/>
                                        <p:tgtEl>
                                          <p:spTgt spid="5">
                                            <p:txEl>
                                              <p:pRg st="5" end="5"/>
                                            </p:txEl>
                                          </p:spTgt>
                                        </p:tgtEl>
                                      </p:cBhvr>
                                    </p:animEffect>
                                    <p:anim calcmode="lin" valueType="num">
                                      <p:cBhvr>
                                        <p:cTn id="2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1000"/>
                                        <p:tgtEl>
                                          <p:spTgt spid="5">
                                            <p:txEl>
                                              <p:pRg st="7" end="7"/>
                                            </p:txEl>
                                          </p:spTgt>
                                        </p:tgtEl>
                                      </p:cBhvr>
                                    </p:animEffect>
                                    <p:anim calcmode="lin" valueType="num">
                                      <p:cBhvr>
                                        <p:cTn id="2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1471" y="1066800"/>
            <a:ext cx="8239874" cy="584775"/>
          </a:xfrm>
          <a:prstGeom prst="rect">
            <a:avLst/>
          </a:prstGeom>
          <a:noFill/>
        </p:spPr>
        <p:txBody>
          <a:bodyPr wrap="square" rtlCol="0">
            <a:spAutoFit/>
          </a:bodyPr>
          <a:lstStyle/>
          <a:p>
            <a:pPr algn="ctr"/>
            <a:r>
              <a:rPr lang="en-US" sz="3200" b="1" u="sng" dirty="0" smtClean="0">
                <a:latin typeface="+mj-lt"/>
              </a:rPr>
              <a:t>Federal &amp; State Governance</a:t>
            </a:r>
          </a:p>
        </p:txBody>
      </p:sp>
      <p:sp>
        <p:nvSpPr>
          <p:cNvPr id="6" name="TextBox 5"/>
          <p:cNvSpPr txBox="1"/>
          <p:nvPr/>
        </p:nvSpPr>
        <p:spPr>
          <a:xfrm>
            <a:off x="8804090" y="5801843"/>
            <a:ext cx="312906" cy="400110"/>
          </a:xfrm>
          <a:prstGeom prst="rect">
            <a:avLst/>
          </a:prstGeom>
          <a:noFill/>
        </p:spPr>
        <p:txBody>
          <a:bodyPr wrap="none" rtlCol="0">
            <a:spAutoFit/>
          </a:bodyPr>
          <a:lstStyle/>
          <a:p>
            <a:r>
              <a:rPr lang="en-US" sz="2000" dirty="0" smtClean="0">
                <a:latin typeface="Palatino Linotype" panose="02040502050505030304" pitchFamily="18" charset="0"/>
              </a:rPr>
              <a:t>7</a:t>
            </a:r>
            <a:endParaRPr lang="en-US" sz="2000" dirty="0">
              <a:latin typeface="Palatino Linotype" panose="02040502050505030304" pitchFamily="18" charset="0"/>
            </a:endParaRPr>
          </a:p>
        </p:txBody>
      </p:sp>
      <p:sp>
        <p:nvSpPr>
          <p:cNvPr id="5" name="TextBox 4"/>
          <p:cNvSpPr txBox="1"/>
          <p:nvPr/>
        </p:nvSpPr>
        <p:spPr>
          <a:xfrm>
            <a:off x="-304800" y="1651575"/>
            <a:ext cx="9265343" cy="4031873"/>
          </a:xfrm>
          <a:prstGeom prst="rect">
            <a:avLst/>
          </a:prstGeom>
          <a:noFill/>
        </p:spPr>
        <p:txBody>
          <a:bodyPr wrap="square" rtlCol="0">
            <a:spAutoFit/>
          </a:bodyPr>
          <a:lstStyle/>
          <a:p>
            <a:pPr lvl="1" algn="just"/>
            <a:endParaRPr lang="en-US" sz="3200" dirty="0" smtClean="0"/>
          </a:p>
          <a:p>
            <a:pPr marL="800100" lvl="1" indent="-342900" algn="just">
              <a:buFont typeface="Wingdings" panose="05000000000000000000" pitchFamily="2" charset="2"/>
              <a:buChar char="Ø"/>
            </a:pPr>
            <a:r>
              <a:rPr lang="en-US" sz="3200" dirty="0" smtClean="0"/>
              <a:t>US Constitution generally </a:t>
            </a:r>
          </a:p>
          <a:p>
            <a:pPr lvl="1" algn="just"/>
            <a:r>
              <a:rPr lang="en-US" sz="3200" dirty="0" smtClean="0"/>
              <a:t>	leaves public education to states</a:t>
            </a:r>
          </a:p>
          <a:p>
            <a:pPr lvl="1" algn="just"/>
            <a:endParaRPr lang="en-US" sz="3200" dirty="0" smtClean="0"/>
          </a:p>
          <a:p>
            <a:pPr marL="800100" lvl="1" indent="-342900" algn="just">
              <a:buFont typeface="Wingdings" panose="05000000000000000000" pitchFamily="2" charset="2"/>
              <a:buChar char="Ø"/>
            </a:pPr>
            <a:r>
              <a:rPr lang="en-US" sz="3200" dirty="0" smtClean="0"/>
              <a:t>1965 Elementary &amp; Secondary Education Act</a:t>
            </a:r>
          </a:p>
          <a:p>
            <a:pPr lvl="1" algn="just"/>
            <a:r>
              <a:rPr lang="en-US" sz="3200" dirty="0" smtClean="0"/>
              <a:t>	brings in federal requirements for resources</a:t>
            </a:r>
          </a:p>
          <a:p>
            <a:pPr lvl="2" algn="just"/>
            <a:endParaRPr lang="en-US" sz="3200" dirty="0" smtClean="0"/>
          </a:p>
          <a:p>
            <a:pPr marL="800100" lvl="1" indent="-342900" algn="just">
              <a:buFont typeface="Wingdings" panose="05000000000000000000" pitchFamily="2" charset="2"/>
              <a:buChar char="Ø"/>
            </a:pPr>
            <a:r>
              <a:rPr lang="en-US" sz="3200" dirty="0" smtClean="0"/>
              <a:t>Federal role in public education has grown</a:t>
            </a:r>
            <a:endParaRPr lang="en-US" sz="3200" dirty="0"/>
          </a:p>
        </p:txBody>
      </p:sp>
      <p:pic>
        <p:nvPicPr>
          <p:cNvPr id="4098" name="Picture 2" descr="C:\Users\melody\AppData\Local\Microsoft\Windows\Temporary Internet Files\Content.IE5\2EEH2ILY\united-states-constitutio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2490" y="1769970"/>
            <a:ext cx="2641600" cy="1324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376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barn(inVertical)">
                                      <p:cBhvr>
                                        <p:cTn id="19" dur="500"/>
                                        <p:tgtEl>
                                          <p:spTgt spid="409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anim calcmode="lin" valueType="num">
                                      <p:cBhvr>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1000"/>
                                        <p:tgtEl>
                                          <p:spTgt spid="5">
                                            <p:txEl>
                                              <p:pRg st="5" end="5"/>
                                            </p:txEl>
                                          </p:spTgt>
                                        </p:tgtEl>
                                      </p:cBhvr>
                                    </p:animEffect>
                                    <p:anim calcmode="lin" valueType="num">
                                      <p:cBhvr>
                                        <p:cTn id="3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fade">
                                      <p:cBhvr>
                                        <p:cTn id="36" dur="1000"/>
                                        <p:tgtEl>
                                          <p:spTgt spid="5">
                                            <p:txEl>
                                              <p:pRg st="7" end="7"/>
                                            </p:txEl>
                                          </p:spTgt>
                                        </p:tgtEl>
                                      </p:cBhvr>
                                    </p:animEffect>
                                    <p:anim calcmode="lin" valueType="num">
                                      <p:cBhvr>
                                        <p:cTn id="3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721471" y="1066800"/>
            <a:ext cx="8239874" cy="584775"/>
          </a:xfrm>
          <a:prstGeom prst="rect">
            <a:avLst/>
          </a:prstGeom>
          <a:noFill/>
        </p:spPr>
        <p:txBody>
          <a:bodyPr wrap="square" rtlCol="0">
            <a:spAutoFit/>
          </a:bodyPr>
          <a:lstStyle/>
          <a:p>
            <a:pPr algn="ctr"/>
            <a:r>
              <a:rPr lang="en-US" sz="3200" b="1" u="sng" dirty="0" smtClean="0">
                <a:latin typeface="+mj-lt"/>
              </a:rPr>
              <a:t>Federal &amp; State Schools</a:t>
            </a:r>
          </a:p>
        </p:txBody>
      </p:sp>
      <p:sp>
        <p:nvSpPr>
          <p:cNvPr id="6" name="TextBox 5"/>
          <p:cNvSpPr txBox="1"/>
          <p:nvPr/>
        </p:nvSpPr>
        <p:spPr>
          <a:xfrm>
            <a:off x="8804090" y="5801843"/>
            <a:ext cx="312906" cy="400110"/>
          </a:xfrm>
          <a:prstGeom prst="rect">
            <a:avLst/>
          </a:prstGeom>
          <a:noFill/>
        </p:spPr>
        <p:txBody>
          <a:bodyPr wrap="none" rtlCol="0">
            <a:spAutoFit/>
          </a:bodyPr>
          <a:lstStyle/>
          <a:p>
            <a:r>
              <a:rPr lang="en-US" sz="2000" dirty="0" smtClean="0">
                <a:latin typeface="Palatino Linotype" panose="02040502050505030304" pitchFamily="18" charset="0"/>
              </a:rPr>
              <a:t>8</a:t>
            </a:r>
            <a:endParaRPr lang="en-US" sz="2000" dirty="0">
              <a:latin typeface="Palatino Linotype" panose="02040502050505030304" pitchFamily="18" charset="0"/>
            </a:endParaRPr>
          </a:p>
        </p:txBody>
      </p:sp>
      <p:sp>
        <p:nvSpPr>
          <p:cNvPr id="5" name="TextBox 4"/>
          <p:cNvSpPr txBox="1"/>
          <p:nvPr/>
        </p:nvSpPr>
        <p:spPr>
          <a:xfrm>
            <a:off x="228600" y="1651575"/>
            <a:ext cx="8731943" cy="4031873"/>
          </a:xfrm>
          <a:prstGeom prst="rect">
            <a:avLst/>
          </a:prstGeom>
          <a:noFill/>
        </p:spPr>
        <p:txBody>
          <a:bodyPr wrap="square" rtlCol="0">
            <a:spAutoFit/>
          </a:bodyPr>
          <a:lstStyle/>
          <a:p>
            <a:pPr lvl="1" algn="just"/>
            <a:endParaRPr lang="en-US" sz="3200" dirty="0" smtClean="0"/>
          </a:p>
          <a:p>
            <a:pPr marL="800100" lvl="1" indent="-342900" algn="just">
              <a:buFont typeface="Wingdings" panose="05000000000000000000" pitchFamily="2" charset="2"/>
              <a:buChar char="Ø"/>
            </a:pPr>
            <a:r>
              <a:rPr lang="en-US" sz="3200" dirty="0" smtClean="0"/>
              <a:t>Every state has public schools</a:t>
            </a:r>
          </a:p>
          <a:p>
            <a:pPr lvl="1" algn="just"/>
            <a:r>
              <a:rPr lang="en-US" sz="3200" dirty="0"/>
              <a:t>	</a:t>
            </a:r>
            <a:endParaRPr lang="en-US" sz="3200" dirty="0" smtClean="0"/>
          </a:p>
          <a:p>
            <a:pPr marL="800100" lvl="1" indent="-342900" algn="just">
              <a:buFont typeface="Wingdings" panose="05000000000000000000" pitchFamily="2" charset="2"/>
              <a:buChar char="Ø"/>
            </a:pPr>
            <a:r>
              <a:rPr lang="en-US" sz="3200" dirty="0" smtClean="0"/>
              <a:t>2 Federal school systems:</a:t>
            </a:r>
          </a:p>
          <a:p>
            <a:pPr marL="1371600" lvl="2" indent="-457200" algn="just">
              <a:buFont typeface="Arial" panose="020B0604020202020204" pitchFamily="34" charset="0"/>
              <a:buChar char="•"/>
            </a:pPr>
            <a:r>
              <a:rPr lang="en-US" sz="3200" dirty="0" smtClean="0"/>
              <a:t>Department of Defense</a:t>
            </a:r>
          </a:p>
          <a:p>
            <a:pPr marL="1371600" lvl="2" indent="-457200" algn="just">
              <a:buFont typeface="Arial" panose="020B0604020202020204" pitchFamily="34" charset="0"/>
              <a:buChar char="•"/>
            </a:pPr>
            <a:r>
              <a:rPr lang="en-US" sz="3200" dirty="0" smtClean="0"/>
              <a:t>Department of the Interior</a:t>
            </a:r>
          </a:p>
          <a:p>
            <a:pPr marL="1828800" lvl="3" indent="-457200" algn="just">
              <a:buFont typeface="Arial" panose="020B0604020202020204" pitchFamily="34" charset="0"/>
              <a:buChar char="•"/>
            </a:pPr>
            <a:r>
              <a:rPr lang="en-US" sz="3200" dirty="0" smtClean="0"/>
              <a:t>Bureau of Indian Education</a:t>
            </a:r>
          </a:p>
          <a:p>
            <a:pPr marL="1828800" lvl="3" indent="-457200" algn="just">
              <a:buFont typeface="Arial" panose="020B0604020202020204" pitchFamily="34" charset="0"/>
              <a:buChar char="•"/>
            </a:pPr>
            <a:r>
              <a:rPr lang="en-US" sz="3200" dirty="0" smtClean="0"/>
              <a:t>@ 180 schools </a:t>
            </a: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1" y="1981200"/>
            <a:ext cx="1447800" cy="144780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84196" y="4249375"/>
            <a:ext cx="2294700" cy="1496543"/>
          </a:xfrm>
          <a:prstGeom prst="rect">
            <a:avLst/>
          </a:prstGeom>
        </p:spPr>
      </p:pic>
    </p:spTree>
    <p:extLst>
      <p:ext uri="{BB962C8B-B14F-4D97-AF65-F5344CB8AC3E}">
        <p14:creationId xmlns:p14="http://schemas.microsoft.com/office/powerpoint/2010/main" val="40664674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 calcmode="lin" valueType="num">
                                      <p:cBhvr additive="base">
                                        <p:cTn id="2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additive="base">
                                        <p:cTn id="32"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
                                            <p:txEl>
                                              <p:pRg st="6" end="6"/>
                                            </p:txEl>
                                          </p:spTgt>
                                        </p:tgtEl>
                                        <p:attrNameLst>
                                          <p:attrName>style.visibility</p:attrName>
                                        </p:attrNameLst>
                                      </p:cBhvr>
                                      <p:to>
                                        <p:strVal val="visible"/>
                                      </p:to>
                                    </p:set>
                                    <p:anim calcmode="lin" valueType="num">
                                      <p:cBhvr additive="base">
                                        <p:cTn id="3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5">
                                            <p:txEl>
                                              <p:pRg st="7" end="7"/>
                                            </p:txEl>
                                          </p:spTgt>
                                        </p:tgtEl>
                                        <p:attrNameLst>
                                          <p:attrName>style.visibility</p:attrName>
                                        </p:attrNameLst>
                                      </p:cBhvr>
                                      <p:to>
                                        <p:strVal val="visible"/>
                                      </p:to>
                                    </p:set>
                                    <p:anim calcmode="lin" valueType="num">
                                      <p:cBhvr additive="base">
                                        <p:cTn id="44"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down)">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7215</TotalTime>
  <Words>1219</Words>
  <Application>Microsoft Macintosh PowerPoint</Application>
  <PresentationFormat>On-screen Show (4:3)</PresentationFormat>
  <Paragraphs>441</Paragraphs>
  <Slides>41</Slides>
  <Notes>40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Palatino Linotype</vt: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Melody McCoy</dc:creator>
  <cp:lastModifiedBy>Microsoft Office User</cp:lastModifiedBy>
  <cp:revision>778</cp:revision>
  <cp:lastPrinted>2019-06-20T16:46:19Z</cp:lastPrinted>
  <dcterms:created xsi:type="dcterms:W3CDTF">2012-01-09T23:13:48Z</dcterms:created>
  <dcterms:modified xsi:type="dcterms:W3CDTF">2019-06-24T15:32:31Z</dcterms:modified>
</cp:coreProperties>
</file>